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13716000" cx="24387175"/>
  <p:notesSz cx="6858000" cy="9144000"/>
  <p:embeddedFontLst>
    <p:embeddedFont>
      <p:font typeface="Roboto"/>
      <p:regular r:id="rId32"/>
      <p:bold r:id="rId33"/>
      <p:italic r:id="rId34"/>
      <p:boldItalic r:id="rId35"/>
    </p:embeddedFont>
    <p:embeddedFont>
      <p:font typeface="Sacramento"/>
      <p:regular r:id="rId36"/>
    </p:embeddedFont>
    <p:embeddedFont>
      <p:font typeface="Montserra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yrlGCCf3OGHdI3UQW0vB8wa4S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Montserrat-regular.fntdata"/><Relationship Id="rId14" Type="http://schemas.openxmlformats.org/officeDocument/2006/relationships/slide" Target="slides/slide10.xml"/><Relationship Id="rId36" Type="http://schemas.openxmlformats.org/officeDocument/2006/relationships/font" Target="fonts/Sacramento-regular.fntdata"/><Relationship Id="rId17" Type="http://schemas.openxmlformats.org/officeDocument/2006/relationships/slide" Target="slides/slide13.xml"/><Relationship Id="rId39" Type="http://schemas.openxmlformats.org/officeDocument/2006/relationships/font" Target="fonts/Montserrat-italic.fntdata"/><Relationship Id="rId16" Type="http://schemas.openxmlformats.org/officeDocument/2006/relationships/slide" Target="slides/slide12.xml"/><Relationship Id="rId38" Type="http://schemas.openxmlformats.org/officeDocument/2006/relationships/font" Target="fonts/Montserr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 name="Shape 23"/>
        <p:cNvGrpSpPr/>
        <p:nvPr/>
      </p:nvGrpSpPr>
      <p:grpSpPr>
        <a:xfrm>
          <a:off x="0" y="0"/>
          <a:ext cx="0" cy="0"/>
          <a:chOff x="0" y="0"/>
          <a:chExt cx="0" cy="0"/>
        </a:xfrm>
      </p:grpSpPr>
      <p:sp>
        <p:nvSpPr>
          <p:cNvPr id="24" name="Google Shape;24;p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 name="Google Shape;2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6" name="Google Shape;196;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5" name="Google Shape;215;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rPr b="1" lang="en-US">
                <a:solidFill>
                  <a:schemeClr val="dk1"/>
                </a:solidFill>
                <a:highlight>
                  <a:srgbClr val="F3F6F8"/>
                </a:highlight>
                <a:latin typeface="Roboto"/>
                <a:ea typeface="Roboto"/>
                <a:cs typeface="Roboto"/>
                <a:sym typeface="Roboto"/>
              </a:rPr>
              <a:t>Word Beam Search: A Connectionist Temporal Classification Decoding Algorithm</a:t>
            </a:r>
            <a:endParaRPr b="1">
              <a:solidFill>
                <a:schemeClr val="dk1"/>
              </a:solidFill>
              <a:highlight>
                <a:srgbClr val="F3F6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227" name="Google Shape;227;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text is recognized on character-level, therefore words or texts not contained in the training data can be recognized too (as long as the individual characters get correctly classified).</a:t>
            </a:r>
            <a:endParaRPr/>
          </a:p>
        </p:txBody>
      </p:sp>
      <p:sp>
        <p:nvSpPr>
          <p:cNvPr id="250" name="Google Shape;25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US"/>
              <a:t>Each entry contains 256 features. Of course, these features are further processed by the RNN layers, however, some features already show a high correlation with certain high-level properties of the input image: there are features which have a high correlation with characters (e.g. “e”), or with duplicate characters (e.g. “tt”), or with character-properties such as loops (as contained in handwritten “l”s or “e”s).</a:t>
            </a:r>
            <a:endParaRPr/>
          </a:p>
        </p:txBody>
      </p:sp>
      <p:sp>
        <p:nvSpPr>
          <p:cNvPr id="257" name="Google Shape;25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The matrix shown in the top-most graph contains the scores for the characters including the CTC blank label as its last (80th) entry. The other matrix-entries, from top to bottom, correspond to the following characters: “ !”#&amp;’()*+,-./0123456789:;?ABCDEFGHIJKLMNOPQRSTUVWXYZabcdefghijklmnopqrstuvwxyz”. It can be seen that most of the time, the characters are predicted exactly at the position they appear in the image (e.g. compare the position of the “i” in the image and in the graph). Only the last character “e” is not aligned. But this is OK, as the CTC operation is segmentation-free and does not care about absolute positions. From the bottom-most graph showing the scores for the characters “l”, “i”, “t”, “e” and the CTC blank label, the text can easily be decoded: we just take the most probable character from each time-step, this forms the so called best path, then we throw away repeated characters and finally all blanks: “l---ii--t-t--l-…-e” → “l---i--t-t--l-…-e” → “little”.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265" name="Google Shape;26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 there are two problems with this naive solution:</a:t>
            </a:r>
            <a:endParaRPr/>
          </a:p>
          <a:p>
            <a:pPr indent="0" lvl="0" marL="0" rtl="0" algn="l">
              <a:lnSpc>
                <a:spcPct val="100000"/>
              </a:lnSpc>
              <a:spcBef>
                <a:spcPts val="0"/>
              </a:spcBef>
              <a:spcAft>
                <a:spcPts val="0"/>
              </a:spcAft>
              <a:buClr>
                <a:schemeClr val="dk1"/>
              </a:buClr>
              <a:buSzPts val="1100"/>
              <a:buFont typeface="Arial"/>
              <a:buNone/>
            </a:pPr>
            <a:r>
              <a:rPr lang="en-US"/>
              <a:t>it is very time-consuming (and boring) to annotate a data-set on character-level.</a:t>
            </a:r>
            <a:endParaRPr/>
          </a:p>
          <a:p>
            <a:pPr indent="0" lvl="0" marL="0" rtl="0" algn="l">
              <a:lnSpc>
                <a:spcPct val="100000"/>
              </a:lnSpc>
              <a:spcBef>
                <a:spcPts val="0"/>
              </a:spcBef>
              <a:spcAft>
                <a:spcPts val="0"/>
              </a:spcAft>
              <a:buClr>
                <a:schemeClr val="dk1"/>
              </a:buClr>
              <a:buSzPts val="1100"/>
              <a:buFont typeface="Arial"/>
              <a:buNone/>
            </a:pPr>
            <a:r>
              <a:rPr lang="en-US"/>
              <a:t>we only get character-scores and therefore need some further processing to get the final text from it. A single character can span multiple horizontal positions, e.g. we could get “ ttooo” because the “o” is a wide character as shown in Fig. 2. We have to remove all duplicate “t”s and “o”s. But what if the recognized text would have been “too”? Then removing all duplicate “o”s gets us the wrong result. How to handle this?</a:t>
            </a:r>
            <a:endParaRPr/>
          </a:p>
          <a:p>
            <a:pPr indent="0" lvl="0" marL="0" rtl="0" algn="l">
              <a:lnSpc>
                <a:spcPct val="100000"/>
              </a:lnSpc>
              <a:spcBef>
                <a:spcPts val="0"/>
              </a:spcBef>
              <a:spcAft>
                <a:spcPts val="0"/>
              </a:spcAft>
              <a:buSzPts val="1100"/>
              <a:buNone/>
            </a:pPr>
            <a:r>
              <a:t/>
            </a:r>
            <a:endParaRPr/>
          </a:p>
        </p:txBody>
      </p:sp>
      <p:sp>
        <p:nvSpPr>
          <p:cNvPr id="273" name="Google Shape;27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380903"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characters are “a”, “b” and “-” (blank). There are 5 time-steps. Let’s apply our best path decoder to this matrix: the most likely character of t0 is “a”, the same applies for t1 and t2. The blank character has the highest score at t3. Finally, “b” is most likely at t4. This gives us the path “aaa-b”. We remove duplicate characters, this yields “a-b”, and then we remove any blank from the remaining path, which gives us the text “ab” which we output as the recognized text.</a:t>
            </a:r>
            <a:endParaRPr/>
          </a:p>
        </p:txBody>
      </p:sp>
      <p:sp>
        <p:nvSpPr>
          <p:cNvPr id="327" name="Google Shape;3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 name="Google Shape;4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aa7dbe9dc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g7aa7dbe9d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RMSprop optimizer is similar to the gradient descent algorithm with momentum. The RMSprop optimizer restricts the oscillations in the vertical direction. Therefore, we can increase our learning rate and our algorithm could take larger steps in the horizontal direction converging faster. The difference between RMSprop and gradient descent is on how the gradients are calculated. The following equations show how the gradients are calculated for the RMSprop and gradient descent with momentum.</a:t>
            </a:r>
            <a:endParaRPr/>
          </a:p>
          <a:p>
            <a:pPr indent="0" lvl="0" marL="0" rtl="0" algn="l">
              <a:lnSpc>
                <a:spcPct val="100000"/>
              </a:lnSpc>
              <a:spcBef>
                <a:spcPts val="0"/>
              </a:spcBef>
              <a:spcAft>
                <a:spcPts val="0"/>
              </a:spcAft>
              <a:buSzPts val="1100"/>
              <a:buNone/>
            </a:pPr>
            <a:r>
              <a:rPr lang="en-US"/>
              <a:t>Sometimes the value of v_dw could be really close to 0. Then, the value of our weights could blow up. To prevent the gradients from blowing up, we include a parameter epsilon in the denominator which is set to a small value.</a:t>
            </a:r>
            <a:endParaRPr/>
          </a:p>
        </p:txBody>
      </p:sp>
      <p:sp>
        <p:nvSpPr>
          <p:cNvPr id="346" name="Google Shape;34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3" name="Google Shape;373;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aa7dbe9dc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Data augmentation: increase dataset-size by applying further (random) transformations to the input images. At the moment, only random distortions are performed.</a:t>
            </a:r>
            <a:endParaRPr/>
          </a:p>
          <a:p>
            <a:pPr indent="0" lvl="0" marL="0" rtl="0" algn="l">
              <a:lnSpc>
                <a:spcPct val="100000"/>
              </a:lnSpc>
              <a:spcBef>
                <a:spcPts val="0"/>
              </a:spcBef>
              <a:spcAft>
                <a:spcPts val="0"/>
              </a:spcAft>
              <a:buClr>
                <a:schemeClr val="dk1"/>
              </a:buClr>
              <a:buSzPts val="1100"/>
              <a:buFont typeface="Arial"/>
              <a:buNone/>
            </a:pPr>
            <a:r>
              <a:rPr lang="en-US"/>
              <a:t>Increase input size (if input of NN is large enough, complete text-lines can be used, see lamhoangtung/LineHTR).</a:t>
            </a:r>
            <a:endParaRPr/>
          </a:p>
          <a:p>
            <a:pPr indent="0" lvl="0" marL="0" rtl="0" algn="l">
              <a:lnSpc>
                <a:spcPct val="100000"/>
              </a:lnSpc>
              <a:spcBef>
                <a:spcPts val="0"/>
              </a:spcBef>
              <a:spcAft>
                <a:spcPts val="0"/>
              </a:spcAft>
              <a:buClr>
                <a:schemeClr val="dk1"/>
              </a:buClr>
              <a:buSzPts val="1100"/>
              <a:buFont typeface="Arial"/>
              <a:buNone/>
            </a:pPr>
            <a:r>
              <a:rPr lang="en-US"/>
              <a:t>Add more CNN layers.</a:t>
            </a:r>
            <a:endParaRPr/>
          </a:p>
          <a:p>
            <a:pPr indent="0" lvl="0" marL="0" rtl="0" algn="l">
              <a:lnSpc>
                <a:spcPct val="100000"/>
              </a:lnSpc>
              <a:spcBef>
                <a:spcPts val="0"/>
              </a:spcBef>
              <a:spcAft>
                <a:spcPts val="0"/>
              </a:spcAft>
              <a:buClr>
                <a:schemeClr val="dk1"/>
              </a:buClr>
              <a:buSzPts val="1100"/>
              <a:buFont typeface="Arial"/>
              <a:buNone/>
            </a:pPr>
            <a:r>
              <a:rPr lang="en-US"/>
              <a:t>Replace LSTM by 2D-LSTM.</a:t>
            </a:r>
            <a:endParaRPr/>
          </a:p>
          <a:p>
            <a:pPr indent="0" lvl="0" marL="0" rtl="0" algn="l">
              <a:lnSpc>
                <a:spcPct val="100000"/>
              </a:lnSpc>
              <a:spcBef>
                <a:spcPts val="0"/>
              </a:spcBef>
              <a:spcAft>
                <a:spcPts val="0"/>
              </a:spcAft>
              <a:buClr>
                <a:schemeClr val="dk1"/>
              </a:buClr>
              <a:buSzPts val="1100"/>
              <a:buFont typeface="Arial"/>
              <a:buNone/>
            </a:pPr>
            <a:r>
              <a:rPr lang="en-US"/>
              <a:t>Replace optimizer: Adam improves the accuracy, however, the number of training epochs increases (see discussion).</a:t>
            </a:r>
            <a:endParaRPr/>
          </a:p>
          <a:p>
            <a:pPr indent="0" lvl="0" marL="0" rtl="0" algn="l">
              <a:lnSpc>
                <a:spcPct val="100000"/>
              </a:lnSpc>
              <a:spcBef>
                <a:spcPts val="0"/>
              </a:spcBef>
              <a:spcAft>
                <a:spcPts val="0"/>
              </a:spcAft>
              <a:buClr>
                <a:schemeClr val="dk1"/>
              </a:buClr>
              <a:buSzPts val="1100"/>
              <a:buFont typeface="Arial"/>
              <a:buNone/>
            </a:pPr>
            <a:r>
              <a:rPr lang="en-US"/>
              <a:t>Decoder: use token passing or word beam search decoding [4] (see CTCWordBeamSearch) to constrain the output to dictionary words.</a:t>
            </a:r>
            <a:endParaRPr/>
          </a:p>
          <a:p>
            <a:pPr indent="0" lvl="0" marL="0" rtl="0" algn="l">
              <a:lnSpc>
                <a:spcPct val="100000"/>
              </a:lnSpc>
              <a:spcBef>
                <a:spcPts val="0"/>
              </a:spcBef>
              <a:spcAft>
                <a:spcPts val="0"/>
              </a:spcAft>
              <a:buClr>
                <a:schemeClr val="dk1"/>
              </a:buClr>
              <a:buSzPts val="1100"/>
              <a:buFont typeface="Arial"/>
              <a:buNone/>
            </a:pPr>
            <a:r>
              <a:rPr lang="en-US"/>
              <a:t>Text correction: if the recognized word is not contained in a dictionary, search for the most similar one.</a:t>
            </a:r>
            <a:endParaRPr/>
          </a:p>
          <a:p>
            <a:pPr indent="0" lvl="0" marL="0" rtl="0" algn="l">
              <a:lnSpc>
                <a:spcPct val="100000"/>
              </a:lnSpc>
              <a:spcBef>
                <a:spcPts val="0"/>
              </a:spcBef>
              <a:spcAft>
                <a:spcPts val="0"/>
              </a:spcAft>
              <a:buSzPts val="1100"/>
              <a:buNone/>
            </a:pPr>
            <a:r>
              <a:t/>
            </a:r>
            <a:endParaRPr/>
          </a:p>
        </p:txBody>
      </p:sp>
      <p:sp>
        <p:nvSpPr>
          <p:cNvPr id="402" name="Google Shape;402;g7aa7dbe9d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1" name="Google Shape;121;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9" name="Google Shape;15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3" name="Google Shape;173;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ith Placeholder">
  <p:cSld name="Slide with Placeholder">
    <p:spTree>
      <p:nvGrpSpPr>
        <p:cNvPr id="9" name="Shape 9"/>
        <p:cNvGrpSpPr/>
        <p:nvPr/>
      </p:nvGrpSpPr>
      <p:grpSpPr>
        <a:xfrm>
          <a:off x="0" y="0"/>
          <a:ext cx="0" cy="0"/>
          <a:chOff x="0" y="0"/>
          <a:chExt cx="0" cy="0"/>
        </a:xfrm>
      </p:grpSpPr>
      <p:sp>
        <p:nvSpPr>
          <p:cNvPr id="10" name="Google Shape;10;p29"/>
          <p:cNvSpPr/>
          <p:nvPr>
            <p:ph idx="2" type="pic"/>
          </p:nvPr>
        </p:nvSpPr>
        <p:spPr>
          <a:xfrm>
            <a:off x="0" y="0"/>
            <a:ext cx="7737487" cy="1371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with Placeholder">
  <p:cSld name="1_Slide with Placeholder">
    <p:spTree>
      <p:nvGrpSpPr>
        <p:cNvPr id="11" name="Shape 11"/>
        <p:cNvGrpSpPr/>
        <p:nvPr/>
      </p:nvGrpSpPr>
      <p:grpSpPr>
        <a:xfrm>
          <a:off x="0" y="0"/>
          <a:ext cx="0" cy="0"/>
          <a:chOff x="0" y="0"/>
          <a:chExt cx="0" cy="0"/>
        </a:xfrm>
      </p:grpSpPr>
      <p:sp>
        <p:nvSpPr>
          <p:cNvPr id="12" name="Google Shape;12;p30"/>
          <p:cNvSpPr/>
          <p:nvPr>
            <p:ph idx="2" type="pic"/>
          </p:nvPr>
        </p:nvSpPr>
        <p:spPr>
          <a:xfrm>
            <a:off x="16649688" y="0"/>
            <a:ext cx="7737487" cy="1371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ortfolio Three">
  <p:cSld name="2_Portfolio Three">
    <p:spTree>
      <p:nvGrpSpPr>
        <p:cNvPr id="13" name="Shape 13"/>
        <p:cNvGrpSpPr/>
        <p:nvPr/>
      </p:nvGrpSpPr>
      <p:grpSpPr>
        <a:xfrm>
          <a:off x="0" y="0"/>
          <a:ext cx="0" cy="0"/>
          <a:chOff x="0" y="0"/>
          <a:chExt cx="0" cy="0"/>
        </a:xfrm>
      </p:grpSpPr>
      <p:sp>
        <p:nvSpPr>
          <p:cNvPr id="14" name="Google Shape;14;p31"/>
          <p:cNvSpPr/>
          <p:nvPr>
            <p:ph idx="2" type="pic"/>
          </p:nvPr>
        </p:nvSpPr>
        <p:spPr>
          <a:xfrm>
            <a:off x="16332202" y="0"/>
            <a:ext cx="8054974" cy="1371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5" name="Google Shape;15;p31"/>
          <p:cNvSpPr/>
          <p:nvPr>
            <p:ph idx="3" type="pic"/>
          </p:nvPr>
        </p:nvSpPr>
        <p:spPr>
          <a:xfrm>
            <a:off x="0" y="0"/>
            <a:ext cx="8054974" cy="1371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6" name="Google Shape;16;p31"/>
          <p:cNvSpPr/>
          <p:nvPr>
            <p:ph idx="4" type="pic"/>
          </p:nvPr>
        </p:nvSpPr>
        <p:spPr>
          <a:xfrm>
            <a:off x="8166100" y="0"/>
            <a:ext cx="8054974" cy="1371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laceholder">
  <p:cSld name="3_Placeholder">
    <p:spTree>
      <p:nvGrpSpPr>
        <p:cNvPr id="17" name="Shape 17"/>
        <p:cNvGrpSpPr/>
        <p:nvPr/>
      </p:nvGrpSpPr>
      <p:grpSpPr>
        <a:xfrm>
          <a:off x="0" y="0"/>
          <a:ext cx="0" cy="0"/>
          <a:chOff x="0" y="0"/>
          <a:chExt cx="0" cy="0"/>
        </a:xfrm>
      </p:grpSpPr>
      <p:sp>
        <p:nvSpPr>
          <p:cNvPr id="18" name="Google Shape;18;p32"/>
          <p:cNvSpPr/>
          <p:nvPr>
            <p:ph idx="2" type="pic"/>
          </p:nvPr>
        </p:nvSpPr>
        <p:spPr>
          <a:xfrm>
            <a:off x="1755553" y="6068412"/>
            <a:ext cx="6308379" cy="633218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9" name="Google Shape;19;p32"/>
          <p:cNvSpPr/>
          <p:nvPr>
            <p:ph idx="3" type="pic"/>
          </p:nvPr>
        </p:nvSpPr>
        <p:spPr>
          <a:xfrm>
            <a:off x="9080235" y="6068412"/>
            <a:ext cx="6308379" cy="633218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20" name="Google Shape;20;p32"/>
          <p:cNvSpPr/>
          <p:nvPr>
            <p:ph idx="4" type="pic"/>
          </p:nvPr>
        </p:nvSpPr>
        <p:spPr>
          <a:xfrm>
            <a:off x="16404916" y="6068412"/>
            <a:ext cx="6308379" cy="633218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laceholder">
  <p:cSld name="1_Placeholder">
    <p:spTree>
      <p:nvGrpSpPr>
        <p:cNvPr id="21" name="Shape 21"/>
        <p:cNvGrpSpPr/>
        <p:nvPr/>
      </p:nvGrpSpPr>
      <p:grpSpPr>
        <a:xfrm>
          <a:off x="0" y="0"/>
          <a:ext cx="0" cy="0"/>
          <a:chOff x="0" y="0"/>
          <a:chExt cx="0" cy="0"/>
        </a:xfrm>
      </p:grpSpPr>
      <p:sp>
        <p:nvSpPr>
          <p:cNvPr id="22" name="Google Shape;22;p33"/>
          <p:cNvSpPr/>
          <p:nvPr>
            <p:ph idx="2" type="pic"/>
          </p:nvPr>
        </p:nvSpPr>
        <p:spPr>
          <a:xfrm>
            <a:off x="0" y="8255000"/>
            <a:ext cx="24387177" cy="5461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lvl="1"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lvl="2"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lvl="3"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lvl="4"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1676618" y="730250"/>
            <a:ext cx="21033937" cy="2651125"/>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6600"/>
              <a:buFont typeface="Montserrat"/>
              <a:buNone/>
              <a:defRPr b="0" i="0" sz="66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1676618" y="3651250"/>
            <a:ext cx="21033937" cy="8702676"/>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2000"/>
              </a:spcBef>
              <a:spcAft>
                <a:spcPts val="0"/>
              </a:spcAft>
              <a:buClr>
                <a:schemeClr val="dk1"/>
              </a:buClr>
              <a:buSzPts val="4400"/>
              <a:buFont typeface="Arial"/>
              <a:buNone/>
              <a:defRPr b="0" i="0" sz="44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1000"/>
              </a:spcBef>
              <a:spcAft>
                <a:spcPts val="0"/>
              </a:spcAft>
              <a:buClr>
                <a:schemeClr val="dk1"/>
              </a:buClr>
              <a:buSzPts val="3600"/>
              <a:buFont typeface="Arial"/>
              <a:buNone/>
              <a:defRPr b="0" i="0" sz="3600" u="none" cap="none" strike="noStrike">
                <a:solidFill>
                  <a:schemeClr val="dk1"/>
                </a:solidFill>
                <a:latin typeface="Montserrat"/>
                <a:ea typeface="Montserrat"/>
                <a:cs typeface="Montserrat"/>
                <a:sym typeface="Montserrat"/>
              </a:defRPr>
            </a:lvl2pPr>
            <a:lvl3pPr indent="-228600" lvl="2" marL="13716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4pPr>
            <a:lvl5pPr indent="-228600" lvl="4" marL="22860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1.png"/><Relationship Id="rId10" Type="http://schemas.openxmlformats.org/officeDocument/2006/relationships/image" Target="../media/image39.png"/><Relationship Id="rId9"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hyperlink" Target="https://github.com/githubharald/SimpleHT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0.jpg"/><Relationship Id="rId4" Type="http://schemas.openxmlformats.org/officeDocument/2006/relationships/image" Target="../media/image48.jp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0.png"/><Relationship Id="rId6" Type="http://schemas.openxmlformats.org/officeDocument/2006/relationships/image" Target="../media/image20.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 name="Shape 26"/>
        <p:cNvGrpSpPr/>
        <p:nvPr/>
      </p:nvGrpSpPr>
      <p:grpSpPr>
        <a:xfrm>
          <a:off x="0" y="0"/>
          <a:ext cx="0" cy="0"/>
          <a:chOff x="0" y="0"/>
          <a:chExt cx="0" cy="0"/>
        </a:xfrm>
      </p:grpSpPr>
      <p:cxnSp>
        <p:nvCxnSpPr>
          <p:cNvPr id="27" name="Google Shape;27;p1"/>
          <p:cNvCxnSpPr/>
          <p:nvPr/>
        </p:nvCxnSpPr>
        <p:spPr>
          <a:xfrm>
            <a:off x="1498741" y="-1748367"/>
            <a:ext cx="0" cy="0"/>
          </a:xfrm>
          <a:prstGeom prst="straightConnector1">
            <a:avLst/>
          </a:prstGeom>
          <a:noFill/>
          <a:ln>
            <a:noFill/>
          </a:ln>
        </p:spPr>
      </p:cxnSp>
      <p:cxnSp>
        <p:nvCxnSpPr>
          <p:cNvPr id="28" name="Google Shape;28;p1"/>
          <p:cNvCxnSpPr/>
          <p:nvPr/>
        </p:nvCxnSpPr>
        <p:spPr>
          <a:xfrm>
            <a:off x="1498741" y="-1748367"/>
            <a:ext cx="0" cy="0"/>
          </a:xfrm>
          <a:prstGeom prst="straightConnector1">
            <a:avLst/>
          </a:prstGeom>
          <a:noFill/>
          <a:ln>
            <a:noFill/>
          </a:ln>
        </p:spPr>
      </p:cxnSp>
      <p:sp>
        <p:nvSpPr>
          <p:cNvPr id="29" name="Google Shape;29;p1"/>
          <p:cNvSpPr/>
          <p:nvPr/>
        </p:nvSpPr>
        <p:spPr>
          <a:xfrm>
            <a:off x="7063221" y="4384138"/>
            <a:ext cx="14936700" cy="33084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4975"/>
              <a:buFont typeface="Montserrat"/>
              <a:buNone/>
            </a:pPr>
            <a:r>
              <a:rPr b="1" i="0" lang="en-US" sz="12000" u="none" cap="none" strike="noStrike">
                <a:solidFill>
                  <a:schemeClr val="dk1"/>
                </a:solidFill>
                <a:latin typeface="Montserrat"/>
                <a:ea typeface="Montserrat"/>
                <a:cs typeface="Montserrat"/>
                <a:sym typeface="Montserrat"/>
              </a:rPr>
              <a:t>Handwritten Text Recognition</a:t>
            </a:r>
            <a:endParaRPr b="0" i="0" sz="12000" u="none" cap="none" strike="noStrike">
              <a:solidFill>
                <a:srgbClr val="000000"/>
              </a:solidFill>
              <a:latin typeface="Arial"/>
              <a:ea typeface="Arial"/>
              <a:cs typeface="Arial"/>
              <a:sym typeface="Arial"/>
            </a:endParaRPr>
          </a:p>
        </p:txBody>
      </p:sp>
      <p:sp>
        <p:nvSpPr>
          <p:cNvPr id="30" name="Google Shape;30;p1"/>
          <p:cNvSpPr/>
          <p:nvPr/>
        </p:nvSpPr>
        <p:spPr>
          <a:xfrm>
            <a:off x="7318620" y="8124325"/>
            <a:ext cx="15707399" cy="8616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750"/>
              <a:buFont typeface="Montserrat"/>
              <a:buNone/>
            </a:pPr>
            <a:r>
              <a:rPr b="0" i="0" lang="en-US" sz="3200" u="none" cap="none" strike="noStrike">
                <a:solidFill>
                  <a:schemeClr val="dk1"/>
                </a:solidFill>
                <a:latin typeface="Montserrat"/>
                <a:ea typeface="Montserrat"/>
                <a:cs typeface="Montserrat"/>
                <a:sym typeface="Montserrat"/>
              </a:rPr>
              <a:t>Presented by: Akankshi Mody | Mohini Agarwal | Logan Liu | Shane Kok</a:t>
            </a:r>
            <a:endParaRPr b="0" i="0" sz="3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750"/>
              <a:buFont typeface="Montserrat"/>
              <a:buNone/>
            </a:pPr>
            <a:r>
              <a:t/>
            </a:r>
            <a:endParaRPr b="0" i="0" sz="3000" u="none" cap="none" strike="noStrike">
              <a:solidFill>
                <a:schemeClr val="dk1"/>
              </a:solidFill>
              <a:latin typeface="Montserrat"/>
              <a:ea typeface="Montserrat"/>
              <a:cs typeface="Montserrat"/>
              <a:sym typeface="Montserrat"/>
            </a:endParaRPr>
          </a:p>
        </p:txBody>
      </p:sp>
      <p:grpSp>
        <p:nvGrpSpPr>
          <p:cNvPr id="31" name="Google Shape;31;p1"/>
          <p:cNvGrpSpPr/>
          <p:nvPr/>
        </p:nvGrpSpPr>
        <p:grpSpPr>
          <a:xfrm>
            <a:off x="2299691" y="1382905"/>
            <a:ext cx="3511465" cy="3511464"/>
            <a:chOff x="2835275" y="1704975"/>
            <a:chExt cx="4329263" cy="4329262"/>
          </a:xfrm>
        </p:grpSpPr>
        <p:cxnSp>
          <p:nvCxnSpPr>
            <p:cNvPr id="32" name="Google Shape;32;p1"/>
            <p:cNvCxnSpPr/>
            <p:nvPr/>
          </p:nvCxnSpPr>
          <p:spPr>
            <a:xfrm flipH="1">
              <a:off x="3035238" y="1939925"/>
              <a:ext cx="3906900" cy="3892500"/>
            </a:xfrm>
            <a:prstGeom prst="straightConnector1">
              <a:avLst/>
            </a:prstGeom>
            <a:noFill/>
            <a:ln cap="flat" cmpd="sng" w="12700">
              <a:solidFill>
                <a:schemeClr val="dk1"/>
              </a:solidFill>
              <a:prstDash val="solid"/>
              <a:round/>
              <a:headEnd len="sm" w="sm" type="none"/>
              <a:tailEnd len="sm" w="sm" type="none"/>
            </a:ln>
          </p:spPr>
        </p:cxnSp>
        <p:sp>
          <p:nvSpPr>
            <p:cNvPr id="33" name="Google Shape;33;p1"/>
            <p:cNvSpPr/>
            <p:nvPr/>
          </p:nvSpPr>
          <p:spPr>
            <a:xfrm>
              <a:off x="6546850" y="1884363"/>
              <a:ext cx="438300" cy="439800"/>
            </a:xfrm>
            <a:custGeom>
              <a:rect b="b" l="l" r="r" t="t"/>
              <a:pathLst>
                <a:path extrusionOk="0" h="120000" w="120000">
                  <a:moveTo>
                    <a:pt x="0" y="0"/>
                  </a:moveTo>
                  <a:lnTo>
                    <a:pt x="119901" y="0"/>
                  </a:lnTo>
                  <a:lnTo>
                    <a:pt x="119901"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4" name="Google Shape;34;p1"/>
            <p:cNvSpPr/>
            <p:nvPr/>
          </p:nvSpPr>
          <p:spPr>
            <a:xfrm>
              <a:off x="3014663" y="5416550"/>
              <a:ext cx="439800" cy="438300"/>
            </a:xfrm>
            <a:custGeom>
              <a:rect b="b" l="l" r="r" t="t"/>
              <a:pathLst>
                <a:path extrusionOk="0" h="120000" w="120000">
                  <a:moveTo>
                    <a:pt x="119901" y="119901"/>
                  </a:moveTo>
                  <a:lnTo>
                    <a:pt x="0" y="119901"/>
                  </a:lnTo>
                  <a:lnTo>
                    <a:pt x="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cxnSp>
          <p:nvCxnSpPr>
            <p:cNvPr id="35" name="Google Shape;35;p1"/>
            <p:cNvCxnSpPr/>
            <p:nvPr/>
          </p:nvCxnSpPr>
          <p:spPr>
            <a:xfrm>
              <a:off x="3273425" y="2143125"/>
              <a:ext cx="3452700" cy="3452700"/>
            </a:xfrm>
            <a:prstGeom prst="straightConnector1">
              <a:avLst/>
            </a:prstGeom>
            <a:noFill/>
            <a:ln cap="flat" cmpd="sng" w="12700">
              <a:solidFill>
                <a:schemeClr val="dk1"/>
              </a:solidFill>
              <a:prstDash val="solid"/>
              <a:round/>
              <a:headEnd len="sm" w="sm" type="none"/>
              <a:tailEnd len="sm" w="sm" type="none"/>
            </a:ln>
          </p:spPr>
        </p:cxnSp>
        <p:sp>
          <p:nvSpPr>
            <p:cNvPr id="36" name="Google Shape;36;p1"/>
            <p:cNvSpPr/>
            <p:nvPr/>
          </p:nvSpPr>
          <p:spPr>
            <a:xfrm>
              <a:off x="6726238" y="5595937"/>
              <a:ext cx="438300" cy="438300"/>
            </a:xfrm>
            <a:custGeom>
              <a:rect b="b" l="l" r="r" t="t"/>
              <a:pathLst>
                <a:path extrusionOk="0" h="120000" w="120000">
                  <a:moveTo>
                    <a:pt x="0" y="119901"/>
                  </a:moveTo>
                  <a:lnTo>
                    <a:pt x="0" y="0"/>
                  </a:lnTo>
                  <a:lnTo>
                    <a:pt x="119901"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7" name="Google Shape;37;p1"/>
            <p:cNvSpPr/>
            <p:nvPr/>
          </p:nvSpPr>
          <p:spPr>
            <a:xfrm>
              <a:off x="2835275" y="1704975"/>
              <a:ext cx="439800" cy="439800"/>
            </a:xfrm>
            <a:custGeom>
              <a:rect b="b" l="l" r="r" t="t"/>
              <a:pathLst>
                <a:path extrusionOk="0" h="120000" w="120000">
                  <a:moveTo>
                    <a:pt x="119901" y="0"/>
                  </a:moveTo>
                  <a:lnTo>
                    <a:pt x="119901" y="119901"/>
                  </a:lnTo>
                  <a:lnTo>
                    <a:pt x="0"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8" name="Google Shape;38;p1"/>
            <p:cNvSpPr/>
            <p:nvPr/>
          </p:nvSpPr>
          <p:spPr>
            <a:xfrm>
              <a:off x="4162425" y="2479675"/>
              <a:ext cx="1665300" cy="282600"/>
            </a:xfrm>
            <a:custGeom>
              <a:rect b="b" l="l" r="r" t="t"/>
              <a:pathLst>
                <a:path extrusionOk="0" h="120000" w="120000">
                  <a:moveTo>
                    <a:pt x="119974" y="114942"/>
                  </a:moveTo>
                  <a:lnTo>
                    <a:pt x="119974" y="114942"/>
                  </a:lnTo>
                  <a:cubicBezTo>
                    <a:pt x="103757" y="43218"/>
                    <a:pt x="82663" y="0"/>
                    <a:pt x="59987" y="0"/>
                  </a:cubicBezTo>
                  <a:cubicBezTo>
                    <a:pt x="37284" y="0"/>
                    <a:pt x="17020" y="43218"/>
                    <a:pt x="0" y="119846"/>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9" name="Google Shape;39;p1"/>
            <p:cNvSpPr/>
            <p:nvPr/>
          </p:nvSpPr>
          <p:spPr>
            <a:xfrm>
              <a:off x="6097587" y="3009900"/>
              <a:ext cx="292200" cy="1698600"/>
            </a:xfrm>
            <a:custGeom>
              <a:rect b="b" l="l" r="r" t="t"/>
              <a:pathLst>
                <a:path extrusionOk="0" h="120000" w="120000">
                  <a:moveTo>
                    <a:pt x="4575" y="119974"/>
                  </a:moveTo>
                  <a:lnTo>
                    <a:pt x="4575" y="119974"/>
                  </a:lnTo>
                  <a:cubicBezTo>
                    <a:pt x="78376" y="103293"/>
                    <a:pt x="119852" y="82619"/>
                    <a:pt x="119852" y="60394"/>
                  </a:cubicBezTo>
                  <a:cubicBezTo>
                    <a:pt x="119852" y="38143"/>
                    <a:pt x="73800" y="16681"/>
                    <a:pt x="0"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0" name="Google Shape;40;p1"/>
            <p:cNvSpPr/>
            <p:nvPr/>
          </p:nvSpPr>
          <p:spPr>
            <a:xfrm>
              <a:off x="3611562" y="3021013"/>
              <a:ext cx="293700" cy="1676400"/>
            </a:xfrm>
            <a:custGeom>
              <a:rect b="b" l="l" r="r" t="t"/>
              <a:pathLst>
                <a:path extrusionOk="0" h="120000" w="120000">
                  <a:moveTo>
                    <a:pt x="119852" y="0"/>
                  </a:moveTo>
                  <a:lnTo>
                    <a:pt x="119852" y="0"/>
                  </a:lnTo>
                  <a:cubicBezTo>
                    <a:pt x="41572" y="16929"/>
                    <a:pt x="0" y="37852"/>
                    <a:pt x="0" y="60399"/>
                  </a:cubicBezTo>
                  <a:cubicBezTo>
                    <a:pt x="0" y="82920"/>
                    <a:pt x="41572" y="103869"/>
                    <a:pt x="110565" y="119974"/>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1" name="Google Shape;41;p1"/>
            <p:cNvSpPr/>
            <p:nvPr/>
          </p:nvSpPr>
          <p:spPr>
            <a:xfrm>
              <a:off x="4140200" y="4967287"/>
              <a:ext cx="1709700" cy="292200"/>
            </a:xfrm>
            <a:custGeom>
              <a:rect b="b" l="l" r="r" t="t"/>
              <a:pathLst>
                <a:path extrusionOk="0" h="120000" w="120000">
                  <a:moveTo>
                    <a:pt x="0" y="0"/>
                  </a:moveTo>
                  <a:lnTo>
                    <a:pt x="0" y="0"/>
                  </a:lnTo>
                  <a:cubicBezTo>
                    <a:pt x="16572" y="73800"/>
                    <a:pt x="37894" y="119852"/>
                    <a:pt x="60000" y="119852"/>
                  </a:cubicBezTo>
                  <a:cubicBezTo>
                    <a:pt x="82863" y="119852"/>
                    <a:pt x="103402" y="73800"/>
                    <a:pt x="119974"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0"/>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Challenges-1</a:t>
            </a:r>
            <a:endParaRPr b="1" i="0" sz="8000" u="none" cap="none" strike="noStrike">
              <a:solidFill>
                <a:schemeClr val="accent6"/>
              </a:solidFill>
              <a:latin typeface="Arial"/>
              <a:ea typeface="Arial"/>
              <a:cs typeface="Arial"/>
              <a:sym typeface="Arial"/>
            </a:endParaRPr>
          </a:p>
        </p:txBody>
      </p:sp>
      <p:pic>
        <p:nvPicPr>
          <p:cNvPr id="199" name="Google Shape;199;p10"/>
          <p:cNvPicPr preferRelativeResize="0"/>
          <p:nvPr/>
        </p:nvPicPr>
        <p:blipFill rotWithShape="1">
          <a:blip r:embed="rId3">
            <a:alphaModFix/>
          </a:blip>
          <a:srcRect b="0" l="0" r="0" t="0"/>
          <a:stretch/>
        </p:blipFill>
        <p:spPr>
          <a:xfrm>
            <a:off x="152400" y="2355725"/>
            <a:ext cx="4486749" cy="3601950"/>
          </a:xfrm>
          <a:prstGeom prst="rect">
            <a:avLst/>
          </a:prstGeom>
          <a:noFill/>
          <a:ln>
            <a:noFill/>
          </a:ln>
        </p:spPr>
      </p:pic>
      <p:sp>
        <p:nvSpPr>
          <p:cNvPr id="200" name="Google Shape;200;p10"/>
          <p:cNvSpPr/>
          <p:nvPr/>
        </p:nvSpPr>
        <p:spPr>
          <a:xfrm>
            <a:off x="1404300" y="6110075"/>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0000"/>
                </a:solidFill>
                <a:latin typeface="Arial"/>
                <a:ea typeface="Arial"/>
                <a:cs typeface="Arial"/>
                <a:sym typeface="Arial"/>
              </a:rPr>
              <a:t>42 == ‘g’</a:t>
            </a:r>
            <a:endParaRPr b="0" i="0" sz="3000" u="none" cap="none" strike="noStrike">
              <a:solidFill>
                <a:srgbClr val="FF0000"/>
              </a:solidFill>
              <a:latin typeface="Arial"/>
              <a:ea typeface="Arial"/>
              <a:cs typeface="Arial"/>
              <a:sym typeface="Arial"/>
            </a:endParaRPr>
          </a:p>
        </p:txBody>
      </p:sp>
      <p:pic>
        <p:nvPicPr>
          <p:cNvPr id="201" name="Google Shape;201;p10"/>
          <p:cNvPicPr preferRelativeResize="0"/>
          <p:nvPr/>
        </p:nvPicPr>
        <p:blipFill rotWithShape="1">
          <a:blip r:embed="rId4">
            <a:alphaModFix/>
          </a:blip>
          <a:srcRect b="0" l="0" r="0" t="0"/>
          <a:stretch/>
        </p:blipFill>
        <p:spPr>
          <a:xfrm>
            <a:off x="4791550" y="2355725"/>
            <a:ext cx="4400515" cy="3601949"/>
          </a:xfrm>
          <a:prstGeom prst="rect">
            <a:avLst/>
          </a:prstGeom>
          <a:noFill/>
          <a:ln>
            <a:noFill/>
          </a:ln>
        </p:spPr>
      </p:pic>
      <p:sp>
        <p:nvSpPr>
          <p:cNvPr id="202" name="Google Shape;202;p10"/>
          <p:cNvSpPr/>
          <p:nvPr/>
        </p:nvSpPr>
        <p:spPr>
          <a:xfrm>
            <a:off x="5846413" y="6110075"/>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92D050"/>
                </a:solidFill>
                <a:latin typeface="Arial"/>
                <a:ea typeface="Arial"/>
                <a:cs typeface="Arial"/>
                <a:sym typeface="Arial"/>
              </a:rPr>
              <a:t>9 == ‘9’</a:t>
            </a:r>
            <a:endParaRPr b="1" i="0" sz="3000" u="none" cap="none" strike="noStrike">
              <a:solidFill>
                <a:srgbClr val="92D050"/>
              </a:solidFill>
              <a:latin typeface="Arial"/>
              <a:ea typeface="Arial"/>
              <a:cs typeface="Arial"/>
              <a:sym typeface="Arial"/>
            </a:endParaRPr>
          </a:p>
        </p:txBody>
      </p:sp>
      <p:pic>
        <p:nvPicPr>
          <p:cNvPr id="203" name="Google Shape;203;p10"/>
          <p:cNvPicPr preferRelativeResize="0"/>
          <p:nvPr/>
        </p:nvPicPr>
        <p:blipFill rotWithShape="1">
          <a:blip r:embed="rId5">
            <a:alphaModFix/>
          </a:blip>
          <a:srcRect b="0" l="0" r="0" t="0"/>
          <a:stretch/>
        </p:blipFill>
        <p:spPr>
          <a:xfrm>
            <a:off x="9344471" y="2355725"/>
            <a:ext cx="4486750" cy="3622842"/>
          </a:xfrm>
          <a:prstGeom prst="rect">
            <a:avLst/>
          </a:prstGeom>
          <a:noFill/>
          <a:ln>
            <a:noFill/>
          </a:ln>
        </p:spPr>
      </p:pic>
      <p:sp>
        <p:nvSpPr>
          <p:cNvPr id="204" name="Google Shape;204;p10"/>
          <p:cNvSpPr/>
          <p:nvPr/>
        </p:nvSpPr>
        <p:spPr>
          <a:xfrm>
            <a:off x="10442438" y="6130975"/>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0000"/>
                </a:solidFill>
                <a:latin typeface="Arial"/>
                <a:ea typeface="Arial"/>
                <a:cs typeface="Arial"/>
                <a:sym typeface="Arial"/>
              </a:rPr>
              <a:t>42 == ‘g’</a:t>
            </a:r>
            <a:endParaRPr b="0" i="0" sz="3000" u="none" cap="none" strike="noStrike">
              <a:solidFill>
                <a:srgbClr val="FF0000"/>
              </a:solidFill>
              <a:latin typeface="Arial"/>
              <a:ea typeface="Arial"/>
              <a:cs typeface="Arial"/>
              <a:sym typeface="Arial"/>
            </a:endParaRPr>
          </a:p>
        </p:txBody>
      </p:sp>
      <p:pic>
        <p:nvPicPr>
          <p:cNvPr id="205" name="Google Shape;205;p10"/>
          <p:cNvPicPr preferRelativeResize="0"/>
          <p:nvPr/>
        </p:nvPicPr>
        <p:blipFill rotWithShape="1">
          <a:blip r:embed="rId6">
            <a:alphaModFix/>
          </a:blip>
          <a:srcRect b="0" l="0" r="0" t="0"/>
          <a:stretch/>
        </p:blipFill>
        <p:spPr>
          <a:xfrm>
            <a:off x="13926150" y="2355725"/>
            <a:ext cx="4400526" cy="3599928"/>
          </a:xfrm>
          <a:prstGeom prst="rect">
            <a:avLst/>
          </a:prstGeom>
          <a:noFill/>
          <a:ln>
            <a:noFill/>
          </a:ln>
        </p:spPr>
      </p:pic>
      <p:sp>
        <p:nvSpPr>
          <p:cNvPr id="206" name="Google Shape;206;p10"/>
          <p:cNvSpPr/>
          <p:nvPr/>
        </p:nvSpPr>
        <p:spPr>
          <a:xfrm>
            <a:off x="15038463" y="6108050"/>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0000"/>
                </a:solidFill>
                <a:latin typeface="Arial"/>
                <a:ea typeface="Arial"/>
                <a:cs typeface="Arial"/>
                <a:sym typeface="Arial"/>
              </a:rPr>
              <a:t>27 == ‘R’</a:t>
            </a:r>
            <a:endParaRPr b="0" i="0" sz="3000" u="none" cap="none" strike="noStrike">
              <a:solidFill>
                <a:srgbClr val="FF0000"/>
              </a:solidFill>
              <a:latin typeface="Arial"/>
              <a:ea typeface="Arial"/>
              <a:cs typeface="Arial"/>
              <a:sym typeface="Arial"/>
            </a:endParaRPr>
          </a:p>
        </p:txBody>
      </p:sp>
      <p:pic>
        <p:nvPicPr>
          <p:cNvPr id="207" name="Google Shape;207;p10"/>
          <p:cNvPicPr preferRelativeResize="0"/>
          <p:nvPr/>
        </p:nvPicPr>
        <p:blipFill rotWithShape="1">
          <a:blip r:embed="rId7">
            <a:alphaModFix/>
          </a:blip>
          <a:srcRect b="0" l="0" r="0" t="0"/>
          <a:stretch/>
        </p:blipFill>
        <p:spPr>
          <a:xfrm>
            <a:off x="18536550" y="2355725"/>
            <a:ext cx="4400525" cy="3495336"/>
          </a:xfrm>
          <a:prstGeom prst="rect">
            <a:avLst/>
          </a:prstGeom>
          <a:noFill/>
          <a:ln>
            <a:noFill/>
          </a:ln>
        </p:spPr>
      </p:pic>
      <p:sp>
        <p:nvSpPr>
          <p:cNvPr id="208" name="Google Shape;208;p10"/>
          <p:cNvSpPr/>
          <p:nvPr/>
        </p:nvSpPr>
        <p:spPr>
          <a:xfrm>
            <a:off x="19772413" y="6003450"/>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0000"/>
                </a:solidFill>
                <a:latin typeface="Arial"/>
                <a:ea typeface="Arial"/>
                <a:cs typeface="Arial"/>
                <a:sym typeface="Arial"/>
              </a:rPr>
              <a:t>4 == ‘4’</a:t>
            </a:r>
            <a:endParaRPr b="0" i="0" sz="3000" u="none" cap="none" strike="noStrike">
              <a:solidFill>
                <a:srgbClr val="FF0000"/>
              </a:solidFill>
              <a:latin typeface="Arial"/>
              <a:ea typeface="Arial"/>
              <a:cs typeface="Arial"/>
              <a:sym typeface="Arial"/>
            </a:endParaRPr>
          </a:p>
        </p:txBody>
      </p:sp>
      <p:pic>
        <p:nvPicPr>
          <p:cNvPr id="209" name="Google Shape;209;p10"/>
          <p:cNvPicPr preferRelativeResize="0"/>
          <p:nvPr/>
        </p:nvPicPr>
        <p:blipFill rotWithShape="1">
          <a:blip r:embed="rId8">
            <a:alphaModFix/>
          </a:blip>
          <a:srcRect b="0" l="0" r="0" t="0"/>
          <a:stretch/>
        </p:blipFill>
        <p:spPr>
          <a:xfrm>
            <a:off x="3842925" y="8012050"/>
            <a:ext cx="5290900" cy="4244501"/>
          </a:xfrm>
          <a:prstGeom prst="rect">
            <a:avLst/>
          </a:prstGeom>
          <a:noFill/>
          <a:ln>
            <a:noFill/>
          </a:ln>
        </p:spPr>
      </p:pic>
      <p:pic>
        <p:nvPicPr>
          <p:cNvPr id="210" name="Google Shape;210;p10"/>
          <p:cNvPicPr preferRelativeResize="0"/>
          <p:nvPr/>
        </p:nvPicPr>
        <p:blipFill rotWithShape="1">
          <a:blip r:embed="rId9">
            <a:alphaModFix/>
          </a:blip>
          <a:srcRect b="0" l="0" r="0" t="0"/>
          <a:stretch/>
        </p:blipFill>
        <p:spPr>
          <a:xfrm>
            <a:off x="9387575" y="8012050"/>
            <a:ext cx="5290900" cy="4269849"/>
          </a:xfrm>
          <a:prstGeom prst="rect">
            <a:avLst/>
          </a:prstGeom>
          <a:noFill/>
          <a:ln>
            <a:noFill/>
          </a:ln>
        </p:spPr>
      </p:pic>
      <p:pic>
        <p:nvPicPr>
          <p:cNvPr id="211" name="Google Shape;211;p10"/>
          <p:cNvPicPr preferRelativeResize="0"/>
          <p:nvPr/>
        </p:nvPicPr>
        <p:blipFill rotWithShape="1">
          <a:blip r:embed="rId10">
            <a:alphaModFix/>
          </a:blip>
          <a:srcRect b="0" l="0" r="0" t="0"/>
          <a:stretch/>
        </p:blipFill>
        <p:spPr>
          <a:xfrm>
            <a:off x="14932225" y="8012050"/>
            <a:ext cx="5290900" cy="4205252"/>
          </a:xfrm>
          <a:prstGeom prst="rect">
            <a:avLst/>
          </a:prstGeom>
          <a:noFill/>
          <a:ln>
            <a:noFill/>
          </a:ln>
        </p:spPr>
      </p:pic>
      <p:sp>
        <p:nvSpPr>
          <p:cNvPr id="212" name="Google Shape;212;p10"/>
          <p:cNvSpPr/>
          <p:nvPr/>
        </p:nvSpPr>
        <p:spPr>
          <a:xfrm>
            <a:off x="10010734" y="12476200"/>
            <a:ext cx="40446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92D050"/>
                </a:solidFill>
                <a:latin typeface="Arial"/>
                <a:ea typeface="Arial"/>
                <a:cs typeface="Arial"/>
                <a:sym typeface="Arial"/>
              </a:rPr>
              <a:t>10 == ‘A’</a:t>
            </a:r>
            <a:endParaRPr b="1" i="0" sz="4800" u="none" cap="none" strike="noStrike">
              <a:solidFill>
                <a:srgbClr val="92D05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cxnSp>
        <p:nvCxnSpPr>
          <p:cNvPr id="217" name="Google Shape;217;p11"/>
          <p:cNvCxnSpPr/>
          <p:nvPr/>
        </p:nvCxnSpPr>
        <p:spPr>
          <a:xfrm>
            <a:off x="12514248" y="2864386"/>
            <a:ext cx="0" cy="9551700"/>
          </a:xfrm>
          <a:prstGeom prst="straightConnector1">
            <a:avLst/>
          </a:prstGeom>
          <a:noFill/>
          <a:ln cap="flat" cmpd="sng" w="38100">
            <a:solidFill>
              <a:schemeClr val="accent6"/>
            </a:solidFill>
            <a:prstDash val="dash"/>
            <a:round/>
            <a:headEnd len="sm" w="sm" type="none"/>
            <a:tailEnd len="sm" w="sm" type="none"/>
          </a:ln>
        </p:spPr>
      </p:cxnSp>
      <p:pic>
        <p:nvPicPr>
          <p:cNvPr descr="A close up of an animal  Description automatically generated" id="218" name="Google Shape;218;p11"/>
          <p:cNvPicPr preferRelativeResize="0"/>
          <p:nvPr/>
        </p:nvPicPr>
        <p:blipFill rotWithShape="1">
          <a:blip r:embed="rId3">
            <a:alphaModFix/>
          </a:blip>
          <a:srcRect b="0" l="0" r="0" t="0"/>
          <a:stretch/>
        </p:blipFill>
        <p:spPr>
          <a:xfrm>
            <a:off x="3506787" y="2999569"/>
            <a:ext cx="4839774" cy="3629830"/>
          </a:xfrm>
          <a:prstGeom prst="rect">
            <a:avLst/>
          </a:prstGeom>
          <a:noFill/>
          <a:ln>
            <a:noFill/>
          </a:ln>
        </p:spPr>
      </p:pic>
      <p:pic>
        <p:nvPicPr>
          <p:cNvPr id="219" name="Google Shape;219;p11"/>
          <p:cNvPicPr preferRelativeResize="0"/>
          <p:nvPr/>
        </p:nvPicPr>
        <p:blipFill rotWithShape="1">
          <a:blip r:embed="rId4">
            <a:alphaModFix/>
          </a:blip>
          <a:srcRect b="0" l="0" r="0" t="0"/>
          <a:stretch/>
        </p:blipFill>
        <p:spPr>
          <a:xfrm>
            <a:off x="3096018" y="7080865"/>
            <a:ext cx="6056123" cy="1222871"/>
          </a:xfrm>
          <a:prstGeom prst="rect">
            <a:avLst/>
          </a:prstGeom>
          <a:noFill/>
          <a:ln>
            <a:noFill/>
          </a:ln>
        </p:spPr>
      </p:pic>
      <p:pic>
        <p:nvPicPr>
          <p:cNvPr descr="A picture containing drawing  Description automatically generated" id="220" name="Google Shape;220;p11"/>
          <p:cNvPicPr preferRelativeResize="0"/>
          <p:nvPr/>
        </p:nvPicPr>
        <p:blipFill rotWithShape="1">
          <a:blip r:embed="rId5">
            <a:alphaModFix/>
          </a:blip>
          <a:srcRect b="0" l="0" r="0" t="0"/>
          <a:stretch/>
        </p:blipFill>
        <p:spPr>
          <a:xfrm>
            <a:off x="14571891" y="3758300"/>
            <a:ext cx="6425337" cy="2660799"/>
          </a:xfrm>
          <a:prstGeom prst="rect">
            <a:avLst/>
          </a:prstGeom>
          <a:noFill/>
          <a:ln>
            <a:noFill/>
          </a:ln>
        </p:spPr>
      </p:pic>
      <p:pic>
        <p:nvPicPr>
          <p:cNvPr descr="A picture containing animal  Description automatically generated" id="221" name="Google Shape;221;p11"/>
          <p:cNvPicPr preferRelativeResize="0"/>
          <p:nvPr/>
        </p:nvPicPr>
        <p:blipFill rotWithShape="1">
          <a:blip r:embed="rId6">
            <a:alphaModFix/>
          </a:blip>
          <a:srcRect b="0" l="0" r="0" t="0"/>
          <a:stretch/>
        </p:blipFill>
        <p:spPr>
          <a:xfrm>
            <a:off x="13681616" y="6936756"/>
            <a:ext cx="7887077" cy="1406884"/>
          </a:xfrm>
          <a:prstGeom prst="rect">
            <a:avLst/>
          </a:prstGeom>
          <a:noFill/>
          <a:ln>
            <a:noFill/>
          </a:ln>
        </p:spPr>
      </p:pic>
      <p:sp>
        <p:nvSpPr>
          <p:cNvPr id="222" name="Google Shape;222;p11"/>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Challenges-2</a:t>
            </a:r>
            <a:endParaRPr b="1" i="0" sz="8000" u="none" cap="none" strike="noStrike">
              <a:solidFill>
                <a:schemeClr val="accent6"/>
              </a:solidFill>
              <a:latin typeface="Arial"/>
              <a:ea typeface="Arial"/>
              <a:cs typeface="Arial"/>
              <a:sym typeface="Arial"/>
            </a:endParaRPr>
          </a:p>
        </p:txBody>
      </p:sp>
      <p:sp>
        <p:nvSpPr>
          <p:cNvPr id="223" name="Google Shape;223;p11"/>
          <p:cNvSpPr txBox="1"/>
          <p:nvPr/>
        </p:nvSpPr>
        <p:spPr>
          <a:xfrm>
            <a:off x="826280" y="8791150"/>
            <a:ext cx="11057400" cy="3933000"/>
          </a:xfrm>
          <a:prstGeom prst="rect">
            <a:avLst/>
          </a:prstGeom>
          <a:solidFill>
            <a:schemeClr val="lt1"/>
          </a:solidFill>
          <a:ln>
            <a:noFill/>
          </a:ln>
        </p:spPr>
        <p:txBody>
          <a:bodyPr anchorCtr="0" anchor="ctr" bIns="45700" lIns="91425" spcFirstLastPara="1" rIns="91425" wrap="square" tIns="45700">
            <a:noAutofit/>
          </a:bodyPr>
          <a:lstStyle/>
          <a:p>
            <a:pPr indent="-857250" lvl="0" marL="857250" marR="0" rtl="0" algn="l">
              <a:lnSpc>
                <a:spcPct val="100000"/>
              </a:lnSpc>
              <a:spcBef>
                <a:spcPts val="0"/>
              </a:spcBef>
              <a:spcAft>
                <a:spcPts val="0"/>
              </a:spcAft>
              <a:buClr>
                <a:schemeClr val="dk2"/>
              </a:buClr>
              <a:buSzPts val="3125"/>
              <a:buFont typeface="Arial"/>
              <a:buChar char="•"/>
            </a:pPr>
            <a:r>
              <a:rPr b="0" i="1" lang="en-US" sz="4400" u="none" cap="none" strike="noStrike">
                <a:solidFill>
                  <a:srgbClr val="FF0000"/>
                </a:solidFill>
                <a:latin typeface="Montserrat"/>
                <a:ea typeface="Montserrat"/>
                <a:cs typeface="Montserrat"/>
                <a:sym typeface="Montserrat"/>
              </a:rPr>
              <a:t>Handwriting varies vastly across the train (charac</a:t>
            </a:r>
            <a:r>
              <a:rPr i="1" lang="en-US" sz="4400">
                <a:solidFill>
                  <a:srgbClr val="FF0000"/>
                </a:solidFill>
                <a:latin typeface="Montserrat"/>
                <a:ea typeface="Montserrat"/>
                <a:cs typeface="Montserrat"/>
                <a:sym typeface="Montserrat"/>
              </a:rPr>
              <a:t>ters only dataset)</a:t>
            </a:r>
            <a:r>
              <a:rPr b="0" i="1" lang="en-US" sz="4400" u="none" cap="none" strike="noStrike">
                <a:solidFill>
                  <a:srgbClr val="FF0000"/>
                </a:solidFill>
                <a:latin typeface="Montserrat"/>
                <a:ea typeface="Montserrat"/>
                <a:cs typeface="Montserrat"/>
                <a:sym typeface="Montserrat"/>
              </a:rPr>
              <a:t> and test data (IAM dataset)</a:t>
            </a:r>
            <a:endParaRPr b="0" i="1" sz="4400" u="none" cap="none" strike="noStrike">
              <a:solidFill>
                <a:srgbClr val="FF0000"/>
              </a:solidFill>
              <a:latin typeface="Arial"/>
              <a:ea typeface="Arial"/>
              <a:cs typeface="Arial"/>
              <a:sym typeface="Arial"/>
            </a:endParaRPr>
          </a:p>
        </p:txBody>
      </p:sp>
      <p:sp>
        <p:nvSpPr>
          <p:cNvPr id="224" name="Google Shape;224;p11"/>
          <p:cNvSpPr txBox="1"/>
          <p:nvPr/>
        </p:nvSpPr>
        <p:spPr>
          <a:xfrm>
            <a:off x="12957675" y="8791150"/>
            <a:ext cx="10915200" cy="3933000"/>
          </a:xfrm>
          <a:prstGeom prst="rect">
            <a:avLst/>
          </a:prstGeom>
          <a:solidFill>
            <a:schemeClr val="lt1"/>
          </a:solidFill>
          <a:ln>
            <a:noFill/>
          </a:ln>
        </p:spPr>
        <p:txBody>
          <a:bodyPr anchorCtr="0" anchor="ctr" bIns="45700" lIns="91425" spcFirstLastPara="1" rIns="91425" wrap="square" tIns="45700">
            <a:noAutofit/>
          </a:bodyPr>
          <a:lstStyle/>
          <a:p>
            <a:pPr indent="-857250" lvl="0" marL="857250" marR="0" rtl="0" algn="l">
              <a:lnSpc>
                <a:spcPct val="100000"/>
              </a:lnSpc>
              <a:spcBef>
                <a:spcPts val="0"/>
              </a:spcBef>
              <a:spcAft>
                <a:spcPts val="0"/>
              </a:spcAft>
              <a:buClr>
                <a:schemeClr val="dk2"/>
              </a:buClr>
              <a:buSzPts val="3125"/>
              <a:buFont typeface="Arial"/>
              <a:buChar char="•"/>
            </a:pPr>
            <a:r>
              <a:rPr b="0" i="1" lang="en-US" sz="4400" u="none" cap="none" strike="noStrike">
                <a:solidFill>
                  <a:srgbClr val="FF0000"/>
                </a:solidFill>
                <a:latin typeface="Montserrat"/>
                <a:ea typeface="Montserrat"/>
                <a:cs typeface="Montserrat"/>
                <a:sym typeface="Montserrat"/>
              </a:rPr>
              <a:t>Handwriting varies vastly across the test data itself (</a:t>
            </a:r>
            <a:r>
              <a:rPr i="1" lang="en-US" sz="4400">
                <a:solidFill>
                  <a:srgbClr val="FF0000"/>
                </a:solidFill>
                <a:latin typeface="Montserrat"/>
                <a:ea typeface="Montserrat"/>
                <a:cs typeface="Montserrat"/>
                <a:sym typeface="Montserrat"/>
              </a:rPr>
              <a:t>IAM dataset)</a:t>
            </a:r>
            <a:endParaRPr b="0" i="1" sz="4400" u="none" cap="none" strike="noStrike">
              <a:solidFill>
                <a:srgbClr val="FF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2"/>
          <p:cNvSpPr txBox="1"/>
          <p:nvPr/>
        </p:nvSpPr>
        <p:spPr>
          <a:xfrm>
            <a:off x="2316543" y="995341"/>
            <a:ext cx="19754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t/>
            </a:r>
            <a:endParaRPr b="0" i="0" sz="10000" u="none" cap="none" strike="noStrike">
              <a:solidFill>
                <a:srgbClr val="000000"/>
              </a:solidFill>
              <a:latin typeface="Arial"/>
              <a:ea typeface="Arial"/>
              <a:cs typeface="Arial"/>
              <a:sym typeface="Arial"/>
            </a:endParaRPr>
          </a:p>
        </p:txBody>
      </p:sp>
      <p:pic>
        <p:nvPicPr>
          <p:cNvPr id="230" name="Google Shape;230;p12"/>
          <p:cNvPicPr preferRelativeResize="0"/>
          <p:nvPr/>
        </p:nvPicPr>
        <p:blipFill rotWithShape="1">
          <a:blip r:embed="rId3">
            <a:alphaModFix/>
          </a:blip>
          <a:srcRect b="0" l="0" r="0" t="0"/>
          <a:stretch/>
        </p:blipFill>
        <p:spPr>
          <a:xfrm>
            <a:off x="2316538" y="3734576"/>
            <a:ext cx="7493350" cy="7493350"/>
          </a:xfrm>
          <a:prstGeom prst="rect">
            <a:avLst/>
          </a:prstGeom>
          <a:noFill/>
          <a:ln>
            <a:noFill/>
          </a:ln>
        </p:spPr>
      </p:pic>
      <p:sp>
        <p:nvSpPr>
          <p:cNvPr id="231" name="Google Shape;231;p12"/>
          <p:cNvSpPr txBox="1"/>
          <p:nvPr/>
        </p:nvSpPr>
        <p:spPr>
          <a:xfrm>
            <a:off x="2316546" y="995350"/>
            <a:ext cx="95460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0" i="0" lang="en-US" sz="10000" u="none" cap="none" strike="noStrike">
                <a:solidFill>
                  <a:schemeClr val="dk2"/>
                </a:solidFill>
                <a:latin typeface="Montserrat"/>
                <a:ea typeface="Montserrat"/>
                <a:cs typeface="Montserrat"/>
                <a:sym typeface="Montserrat"/>
              </a:rPr>
              <a:t>Harald Scheidl</a:t>
            </a:r>
            <a:endParaRPr b="0" i="0" sz="10000" u="none" cap="none" strike="noStrike">
              <a:solidFill>
                <a:srgbClr val="000000"/>
              </a:solidFill>
              <a:latin typeface="Arial"/>
              <a:ea typeface="Arial"/>
              <a:cs typeface="Arial"/>
              <a:sym typeface="Arial"/>
            </a:endParaRPr>
          </a:p>
        </p:txBody>
      </p:sp>
      <p:sp>
        <p:nvSpPr>
          <p:cNvPr id="232" name="Google Shape;232;p12"/>
          <p:cNvSpPr txBox="1"/>
          <p:nvPr/>
        </p:nvSpPr>
        <p:spPr>
          <a:xfrm>
            <a:off x="11597525" y="3734574"/>
            <a:ext cx="10088700" cy="76887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2"/>
              </a:buClr>
              <a:buSzPts val="6000"/>
              <a:buFont typeface="Montserrat"/>
              <a:buAutoNum type="arabicPeriod"/>
            </a:pPr>
            <a:r>
              <a:rPr b="0" i="0" lang="en-US" sz="6000" u="none" cap="none" strike="noStrike">
                <a:solidFill>
                  <a:schemeClr val="dk2"/>
                </a:solidFill>
                <a:latin typeface="Montserrat"/>
                <a:ea typeface="Montserrat"/>
                <a:cs typeface="Montserrat"/>
                <a:sym typeface="Montserrat"/>
              </a:rPr>
              <a:t>Handwritten Text Recognition in Historical Documents</a:t>
            </a:r>
            <a:endParaRPr b="0" i="0" sz="6000" u="none" cap="none" strike="noStrike">
              <a:solidFill>
                <a:schemeClr val="dk2"/>
              </a:solidFill>
              <a:latin typeface="Montserrat"/>
              <a:ea typeface="Montserrat"/>
              <a:cs typeface="Montserrat"/>
              <a:sym typeface="Montserrat"/>
            </a:endParaRPr>
          </a:p>
          <a:p>
            <a:pPr indent="-457200" lvl="0" marL="457200" marR="0" rtl="0" algn="l">
              <a:lnSpc>
                <a:spcPct val="100000"/>
              </a:lnSpc>
              <a:spcBef>
                <a:spcPts val="0"/>
              </a:spcBef>
              <a:spcAft>
                <a:spcPts val="0"/>
              </a:spcAft>
              <a:buClr>
                <a:schemeClr val="dk2"/>
              </a:buClr>
              <a:buSzPts val="6000"/>
              <a:buFont typeface="Montserrat"/>
              <a:buAutoNum type="arabicPeriod"/>
            </a:pPr>
            <a:r>
              <a:rPr b="0" i="0" lang="en-US" sz="6000" u="none" cap="none" strike="noStrike">
                <a:solidFill>
                  <a:schemeClr val="dk2"/>
                </a:solidFill>
                <a:latin typeface="Montserrat"/>
                <a:ea typeface="Montserrat"/>
                <a:cs typeface="Montserrat"/>
                <a:sym typeface="Montserrat"/>
              </a:rPr>
              <a:t>Word Beam Search: A Connectionist Temporal Classification Decoding Algorithm</a:t>
            </a:r>
            <a:endParaRPr b="0" i="0" sz="60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13"/>
          <p:cNvSpPr txBox="1"/>
          <p:nvPr/>
        </p:nvSpPr>
        <p:spPr>
          <a:xfrm>
            <a:off x="879007" y="-28369"/>
            <a:ext cx="13745999"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Data Preprocessing</a:t>
            </a:r>
            <a:endParaRPr b="1" i="0" sz="8000" u="none" cap="none" strike="noStrike">
              <a:solidFill>
                <a:schemeClr val="accent6"/>
              </a:solidFill>
              <a:latin typeface="Arial"/>
              <a:ea typeface="Arial"/>
              <a:cs typeface="Arial"/>
              <a:sym typeface="Arial"/>
            </a:endParaRPr>
          </a:p>
        </p:txBody>
      </p:sp>
      <p:sp>
        <p:nvSpPr>
          <p:cNvPr id="238" name="Google Shape;238;p13"/>
          <p:cNvSpPr txBox="1"/>
          <p:nvPr/>
        </p:nvSpPr>
        <p:spPr>
          <a:xfrm>
            <a:off x="1606300" y="3870563"/>
            <a:ext cx="8354700" cy="1527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4200"/>
              <a:buFont typeface="Arial"/>
              <a:buNone/>
            </a:pPr>
            <a:r>
              <a:t/>
            </a:r>
            <a:endParaRPr b="1" i="0" sz="4200" u="none" cap="none" strike="noStrike">
              <a:solidFill>
                <a:srgbClr val="3F3F3F"/>
              </a:solidFill>
              <a:latin typeface="Arial"/>
              <a:ea typeface="Arial"/>
              <a:cs typeface="Arial"/>
              <a:sym typeface="Arial"/>
            </a:endParaRPr>
          </a:p>
        </p:txBody>
      </p:sp>
      <p:sp>
        <p:nvSpPr>
          <p:cNvPr id="239" name="Google Shape;239;p13"/>
          <p:cNvSpPr txBox="1"/>
          <p:nvPr/>
        </p:nvSpPr>
        <p:spPr>
          <a:xfrm>
            <a:off x="-3308282" y="6456587"/>
            <a:ext cx="10888200" cy="1527300"/>
          </a:xfrm>
          <a:prstGeom prst="rect">
            <a:avLst/>
          </a:prstGeom>
          <a:noFill/>
          <a:ln>
            <a:noFill/>
          </a:ln>
        </p:spPr>
        <p:txBody>
          <a:bodyPr anchorCtr="0" anchor="t" bIns="45700" lIns="91425" spcFirstLastPara="1" rIns="91425" wrap="square" tIns="45700">
            <a:noAutofit/>
          </a:bodyPr>
          <a:lstStyle/>
          <a:p>
            <a:pPr indent="0" lvl="0" marL="457200" marR="0" rtl="0" algn="l">
              <a:lnSpc>
                <a:spcPct val="150000"/>
              </a:lnSpc>
              <a:spcBef>
                <a:spcPts val="0"/>
              </a:spcBef>
              <a:spcAft>
                <a:spcPts val="0"/>
              </a:spcAft>
              <a:buClr>
                <a:srgbClr val="000000"/>
              </a:buClr>
              <a:buSzPts val="4200"/>
              <a:buFont typeface="Arial"/>
              <a:buNone/>
            </a:pPr>
            <a:r>
              <a:t/>
            </a:r>
            <a:endParaRPr b="1" i="0" sz="4200" u="none" cap="none" strike="noStrike">
              <a:solidFill>
                <a:schemeClr val="dk1"/>
              </a:solidFill>
              <a:latin typeface="Montserrat"/>
              <a:ea typeface="Montserrat"/>
              <a:cs typeface="Montserrat"/>
              <a:sym typeface="Montserrat"/>
            </a:endParaRPr>
          </a:p>
        </p:txBody>
      </p:sp>
      <p:pic>
        <p:nvPicPr>
          <p:cNvPr id="240" name="Google Shape;240;p13"/>
          <p:cNvPicPr preferRelativeResize="0"/>
          <p:nvPr/>
        </p:nvPicPr>
        <p:blipFill rotWithShape="1">
          <a:blip r:embed="rId3">
            <a:alphaModFix/>
          </a:blip>
          <a:srcRect b="0" l="0" r="0" t="0"/>
          <a:stretch/>
        </p:blipFill>
        <p:spPr>
          <a:xfrm>
            <a:off x="1606312" y="3715174"/>
            <a:ext cx="4084939" cy="2563650"/>
          </a:xfrm>
          <a:prstGeom prst="rect">
            <a:avLst/>
          </a:prstGeom>
          <a:noFill/>
          <a:ln>
            <a:noFill/>
          </a:ln>
        </p:spPr>
      </p:pic>
      <p:pic>
        <p:nvPicPr>
          <p:cNvPr id="241" name="Google Shape;241;p13"/>
          <p:cNvPicPr preferRelativeResize="0"/>
          <p:nvPr/>
        </p:nvPicPr>
        <p:blipFill rotWithShape="1">
          <a:blip r:embed="rId4">
            <a:alphaModFix/>
          </a:blip>
          <a:srcRect b="0" l="0" r="0" t="0"/>
          <a:stretch/>
        </p:blipFill>
        <p:spPr>
          <a:xfrm>
            <a:off x="9322362" y="3533425"/>
            <a:ext cx="6246425" cy="2927166"/>
          </a:xfrm>
          <a:prstGeom prst="rect">
            <a:avLst/>
          </a:prstGeom>
          <a:noFill/>
          <a:ln>
            <a:noFill/>
          </a:ln>
        </p:spPr>
      </p:pic>
      <p:pic>
        <p:nvPicPr>
          <p:cNvPr id="242" name="Google Shape;242;p13"/>
          <p:cNvPicPr preferRelativeResize="0"/>
          <p:nvPr/>
        </p:nvPicPr>
        <p:blipFill rotWithShape="1">
          <a:blip r:embed="rId5">
            <a:alphaModFix/>
          </a:blip>
          <a:srcRect b="0" l="0" r="0" t="0"/>
          <a:stretch/>
        </p:blipFill>
        <p:spPr>
          <a:xfrm flipH="1">
            <a:off x="19199867" y="2831824"/>
            <a:ext cx="1725425" cy="4695863"/>
          </a:xfrm>
          <a:prstGeom prst="rect">
            <a:avLst/>
          </a:prstGeom>
          <a:noFill/>
          <a:ln>
            <a:noFill/>
          </a:ln>
        </p:spPr>
      </p:pic>
      <p:sp>
        <p:nvSpPr>
          <p:cNvPr id="243" name="Google Shape;243;p13"/>
          <p:cNvSpPr/>
          <p:nvPr/>
        </p:nvSpPr>
        <p:spPr>
          <a:xfrm>
            <a:off x="6062175" y="4441088"/>
            <a:ext cx="2530800" cy="1111800"/>
          </a:xfrm>
          <a:prstGeom prst="rightArrow">
            <a:avLst>
              <a:gd fmla="val 50000" name="adj1"/>
              <a:gd fmla="val 50000" name="adj2"/>
            </a:avLst>
          </a:prstGeom>
          <a:solidFill>
            <a:srgbClr val="D0E0E3"/>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3"/>
          <p:cNvSpPr/>
          <p:nvPr/>
        </p:nvSpPr>
        <p:spPr>
          <a:xfrm>
            <a:off x="16298150" y="4441088"/>
            <a:ext cx="2530800" cy="1111800"/>
          </a:xfrm>
          <a:prstGeom prst="rightArrow">
            <a:avLst>
              <a:gd fmla="val 50000" name="adj1"/>
              <a:gd fmla="val 50000" name="adj2"/>
            </a:avLst>
          </a:prstGeom>
          <a:solidFill>
            <a:srgbClr val="D0E0E3"/>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3"/>
          <p:cNvSpPr txBox="1"/>
          <p:nvPr/>
        </p:nvSpPr>
        <p:spPr>
          <a:xfrm>
            <a:off x="2063750" y="8612375"/>
            <a:ext cx="5972700" cy="2927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4800"/>
              <a:buFont typeface="Arial"/>
              <a:buNone/>
            </a:pPr>
            <a:r>
              <a:rPr b="0" i="0" lang="en-US" sz="4800" u="none" cap="none" strike="noStrike">
                <a:solidFill>
                  <a:schemeClr val="dk1"/>
                </a:solidFill>
                <a:latin typeface="Montserrat"/>
                <a:ea typeface="Montserrat"/>
                <a:cs typeface="Montserrat"/>
                <a:sym typeface="Montserrat"/>
              </a:rPr>
              <a:t>Original Images of different sizes, Grayscale</a:t>
            </a:r>
            <a:endParaRPr b="0" i="0" sz="4800" u="none" cap="none" strike="noStrike">
              <a:solidFill>
                <a:schemeClr val="dk1"/>
              </a:solidFill>
              <a:latin typeface="Montserrat"/>
              <a:ea typeface="Montserrat"/>
              <a:cs typeface="Montserrat"/>
              <a:sym typeface="Montserrat"/>
            </a:endParaRPr>
          </a:p>
        </p:txBody>
      </p:sp>
      <p:sp>
        <p:nvSpPr>
          <p:cNvPr id="246" name="Google Shape;246;p13"/>
          <p:cNvSpPr txBox="1"/>
          <p:nvPr/>
        </p:nvSpPr>
        <p:spPr>
          <a:xfrm>
            <a:off x="10072600" y="9069275"/>
            <a:ext cx="5525700" cy="1111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4800"/>
              <a:buFont typeface="Arial"/>
              <a:buNone/>
            </a:pPr>
            <a:r>
              <a:rPr b="0" i="0" lang="en-US" sz="4800" u="none" cap="none" strike="noStrike">
                <a:solidFill>
                  <a:schemeClr val="dk1"/>
                </a:solidFill>
                <a:latin typeface="Montserrat"/>
                <a:ea typeface="Montserrat"/>
                <a:cs typeface="Montserrat"/>
                <a:sym typeface="Montserrat"/>
              </a:rPr>
              <a:t>Resize to 128 X 32</a:t>
            </a:r>
            <a:endParaRPr b="0" i="0" sz="4800" u="none" cap="none" strike="noStrike">
              <a:solidFill>
                <a:schemeClr val="dk1"/>
              </a:solidFill>
              <a:latin typeface="Montserrat"/>
              <a:ea typeface="Montserrat"/>
              <a:cs typeface="Montserrat"/>
              <a:sym typeface="Montserrat"/>
            </a:endParaRPr>
          </a:p>
        </p:txBody>
      </p:sp>
      <p:sp>
        <p:nvSpPr>
          <p:cNvPr id="247" name="Google Shape;247;p13"/>
          <p:cNvSpPr txBox="1"/>
          <p:nvPr/>
        </p:nvSpPr>
        <p:spPr>
          <a:xfrm>
            <a:off x="16960025" y="8612375"/>
            <a:ext cx="6774600" cy="3225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4800"/>
              <a:buFont typeface="Arial"/>
              <a:buNone/>
            </a:pPr>
            <a:r>
              <a:rPr b="0" i="0" lang="en-US" sz="4800" u="none" cap="none" strike="noStrike">
                <a:solidFill>
                  <a:schemeClr val="dk1"/>
                </a:solidFill>
                <a:latin typeface="Montserrat"/>
                <a:ea typeface="Montserrat"/>
                <a:cs typeface="Montserrat"/>
                <a:sym typeface="Montserrat"/>
              </a:rPr>
              <a:t>Transposed to match NN dimensions &amp; Normalization</a:t>
            </a:r>
            <a:endParaRPr b="0" i="0" sz="4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14"/>
          <p:cNvPicPr preferRelativeResize="0"/>
          <p:nvPr/>
        </p:nvPicPr>
        <p:blipFill rotWithShape="1">
          <a:blip r:embed="rId3">
            <a:alphaModFix/>
          </a:blip>
          <a:srcRect b="0" l="0" r="0" t="0"/>
          <a:stretch/>
        </p:blipFill>
        <p:spPr>
          <a:xfrm>
            <a:off x="4266050" y="2982850"/>
            <a:ext cx="15855074" cy="10260926"/>
          </a:xfrm>
          <a:prstGeom prst="rect">
            <a:avLst/>
          </a:prstGeom>
          <a:noFill/>
          <a:ln>
            <a:noFill/>
          </a:ln>
        </p:spPr>
      </p:pic>
      <p:sp>
        <p:nvSpPr>
          <p:cNvPr id="253" name="Google Shape;253;p14"/>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Arial"/>
                <a:ea typeface="Arial"/>
                <a:cs typeface="Arial"/>
                <a:sym typeface="Arial"/>
                <a:hlinkClick r:id="rId4"/>
              </a:rPr>
              <a:t>https://github.com/githubharald/SimpleHTR</a:t>
            </a:r>
            <a:endParaRPr b="0" i="0" sz="2000" u="none" cap="none" strike="noStrike">
              <a:solidFill>
                <a:srgbClr val="000000"/>
              </a:solidFill>
              <a:latin typeface="Arial"/>
              <a:ea typeface="Arial"/>
              <a:cs typeface="Arial"/>
              <a:sym typeface="Arial"/>
            </a:endParaRPr>
          </a:p>
        </p:txBody>
      </p:sp>
      <p:sp>
        <p:nvSpPr>
          <p:cNvPr id="254" name="Google Shape;254;p14"/>
          <p:cNvSpPr txBox="1"/>
          <p:nvPr/>
        </p:nvSpPr>
        <p:spPr>
          <a:xfrm>
            <a:off x="807232" y="-28369"/>
            <a:ext cx="13746049" cy="22317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Deep Learning Approach</a:t>
            </a:r>
            <a:endParaRPr b="1" i="0" sz="8000" u="none" cap="none" strike="noStrike">
              <a:solidFill>
                <a:schemeClr val="accent6"/>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15"/>
          <p:cNvSpPr txBox="1"/>
          <p:nvPr/>
        </p:nvSpPr>
        <p:spPr>
          <a:xfrm>
            <a:off x="15893875" y="2982850"/>
            <a:ext cx="7367700" cy="96675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Convolution: Filter kernel 5X5 in first two layers, 3X3 in the last three layers</a:t>
            </a:r>
            <a:endParaRPr b="0" i="0" sz="45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RELU Non-Linear activation</a:t>
            </a:r>
            <a:endParaRPr b="0" i="0" sz="45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Max-pooling to get output feature map of 32 X 256</a:t>
            </a:r>
            <a:endParaRPr b="0" i="0" sz="45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4500"/>
              <a:buFont typeface="Arial"/>
              <a:buNone/>
            </a:pPr>
            <a:r>
              <a:t/>
            </a:r>
            <a:endParaRPr b="0" i="0" sz="4500" u="none" cap="none" strike="noStrike">
              <a:solidFill>
                <a:srgbClr val="000000"/>
              </a:solidFill>
              <a:latin typeface="Arial"/>
              <a:ea typeface="Arial"/>
              <a:cs typeface="Arial"/>
              <a:sym typeface="Arial"/>
            </a:endParaRPr>
          </a:p>
        </p:txBody>
      </p:sp>
      <p:pic>
        <p:nvPicPr>
          <p:cNvPr id="260" name="Google Shape;260;p15"/>
          <p:cNvPicPr preferRelativeResize="0"/>
          <p:nvPr/>
        </p:nvPicPr>
        <p:blipFill rotWithShape="1">
          <a:blip r:embed="rId3">
            <a:alphaModFix/>
          </a:blip>
          <a:srcRect b="0" l="0" r="7175" t="0"/>
          <a:stretch/>
        </p:blipFill>
        <p:spPr>
          <a:xfrm>
            <a:off x="833725" y="2982850"/>
            <a:ext cx="14179723" cy="8416249"/>
          </a:xfrm>
          <a:prstGeom prst="rect">
            <a:avLst/>
          </a:prstGeom>
          <a:noFill/>
          <a:ln>
            <a:noFill/>
          </a:ln>
        </p:spPr>
      </p:pic>
      <p:sp>
        <p:nvSpPr>
          <p:cNvPr id="261" name="Google Shape;261;p15"/>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https://towardsdatascience.com/build-a-handwritten-text-recognition-system-using-tensorflow-2326a3487cd5</a:t>
            </a:r>
            <a:endParaRPr b="0" i="0" sz="2000" u="none" cap="none" strike="noStrike">
              <a:solidFill>
                <a:srgbClr val="000000"/>
              </a:solidFill>
              <a:latin typeface="Arial"/>
              <a:ea typeface="Arial"/>
              <a:cs typeface="Arial"/>
              <a:sym typeface="Arial"/>
            </a:endParaRPr>
          </a:p>
        </p:txBody>
      </p:sp>
      <p:sp>
        <p:nvSpPr>
          <p:cNvPr id="262" name="Google Shape;262;p15"/>
          <p:cNvSpPr txBox="1"/>
          <p:nvPr/>
        </p:nvSpPr>
        <p:spPr>
          <a:xfrm>
            <a:off x="807225" y="-28375"/>
            <a:ext cx="16470901"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Convolutional Neural Network</a:t>
            </a:r>
            <a:endParaRPr b="1" i="0" sz="8000" u="none" cap="none" strike="noStrike">
              <a:solidFill>
                <a:schemeClr val="accent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16"/>
          <p:cNvPicPr preferRelativeResize="0"/>
          <p:nvPr/>
        </p:nvPicPr>
        <p:blipFill rotWithShape="1">
          <a:blip r:embed="rId3">
            <a:alphaModFix/>
          </a:blip>
          <a:srcRect b="0" l="0" r="0" t="0"/>
          <a:stretch/>
        </p:blipFill>
        <p:spPr>
          <a:xfrm>
            <a:off x="1913250" y="2579191"/>
            <a:ext cx="12808525" cy="10428358"/>
          </a:xfrm>
          <a:prstGeom prst="rect">
            <a:avLst/>
          </a:prstGeom>
          <a:noFill/>
          <a:ln>
            <a:noFill/>
          </a:ln>
        </p:spPr>
      </p:pic>
      <p:sp>
        <p:nvSpPr>
          <p:cNvPr id="268" name="Google Shape;268;p16"/>
          <p:cNvSpPr txBox="1"/>
          <p:nvPr/>
        </p:nvSpPr>
        <p:spPr>
          <a:xfrm>
            <a:off x="15046150" y="2959625"/>
            <a:ext cx="8539800" cy="96675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256 features per time step</a:t>
            </a:r>
            <a:endParaRPr b="0" i="0" sz="45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LSTM implementation of RNN</a:t>
            </a:r>
            <a:endParaRPr b="0" i="0" sz="45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Output sequence mapped to a matrix of size 32×80</a:t>
            </a:r>
            <a:endParaRPr b="0" i="0" sz="45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4500"/>
              <a:buFont typeface="Arial"/>
              <a:buAutoNum type="arabicPeriod"/>
            </a:pPr>
            <a:r>
              <a:rPr b="0" i="0" lang="en-US" sz="4500" u="none" cap="none" strike="noStrike">
                <a:solidFill>
                  <a:srgbClr val="000000"/>
                </a:solidFill>
                <a:latin typeface="Arial"/>
                <a:ea typeface="Arial"/>
                <a:cs typeface="Arial"/>
                <a:sym typeface="Arial"/>
              </a:rPr>
              <a:t>79 characters from IAM + 1 CTC blank character</a:t>
            </a:r>
            <a:endParaRPr b="0" i="0" sz="45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4500"/>
              <a:buFont typeface="Arial"/>
              <a:buNone/>
            </a:pPr>
            <a:r>
              <a:t/>
            </a:r>
            <a:endParaRPr b="0" i="0" sz="4500" u="none" cap="none" strike="noStrike">
              <a:solidFill>
                <a:srgbClr val="000000"/>
              </a:solidFill>
              <a:latin typeface="Arial"/>
              <a:ea typeface="Arial"/>
              <a:cs typeface="Arial"/>
              <a:sym typeface="Arial"/>
            </a:endParaRPr>
          </a:p>
        </p:txBody>
      </p:sp>
      <p:sp>
        <p:nvSpPr>
          <p:cNvPr id="269" name="Google Shape;269;p16"/>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https://towardsdatascience.com/build-a-handwritten-text-recognition-system-using-tensorflow-2326a3487cd5</a:t>
            </a:r>
            <a:endParaRPr b="0" i="0" sz="2000" u="none" cap="none" strike="noStrike">
              <a:solidFill>
                <a:srgbClr val="000000"/>
              </a:solidFill>
              <a:latin typeface="Arial"/>
              <a:ea typeface="Arial"/>
              <a:cs typeface="Arial"/>
              <a:sym typeface="Arial"/>
            </a:endParaRPr>
          </a:p>
        </p:txBody>
      </p:sp>
      <p:sp>
        <p:nvSpPr>
          <p:cNvPr id="270" name="Google Shape;270;p16"/>
          <p:cNvSpPr txBox="1"/>
          <p:nvPr/>
        </p:nvSpPr>
        <p:spPr>
          <a:xfrm>
            <a:off x="807225" y="47825"/>
            <a:ext cx="146283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Recurrent Neural Network</a:t>
            </a:r>
            <a:endParaRPr b="1" i="0" sz="8000" u="none" cap="none" strike="noStrike">
              <a:solidFill>
                <a:schemeClr val="accent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17"/>
          <p:cNvPicPr preferRelativeResize="0"/>
          <p:nvPr/>
        </p:nvPicPr>
        <p:blipFill rotWithShape="1">
          <a:blip r:embed="rId3">
            <a:alphaModFix/>
          </a:blip>
          <a:srcRect b="0" l="0" r="0" t="0"/>
          <a:stretch/>
        </p:blipFill>
        <p:spPr>
          <a:xfrm>
            <a:off x="5758775" y="3274250"/>
            <a:ext cx="13373100" cy="8829675"/>
          </a:xfrm>
          <a:prstGeom prst="rect">
            <a:avLst/>
          </a:prstGeom>
          <a:noFill/>
          <a:ln>
            <a:noFill/>
          </a:ln>
        </p:spPr>
      </p:pic>
      <p:sp>
        <p:nvSpPr>
          <p:cNvPr id="276" name="Google Shape;276;p17"/>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https://towardsdatascience.com/intuitively-understanding-connectionist-temporal-classification-3797e43a86c</a:t>
            </a:r>
            <a:endParaRPr b="0" i="0" sz="2000" u="none" cap="none" strike="noStrike">
              <a:solidFill>
                <a:srgbClr val="000000"/>
              </a:solidFill>
              <a:latin typeface="Arial"/>
              <a:ea typeface="Arial"/>
              <a:cs typeface="Arial"/>
              <a:sym typeface="Arial"/>
            </a:endParaRPr>
          </a:p>
        </p:txBody>
      </p:sp>
      <p:sp>
        <p:nvSpPr>
          <p:cNvPr id="277" name="Google Shape;277;p17"/>
          <p:cNvSpPr txBox="1"/>
          <p:nvPr/>
        </p:nvSpPr>
        <p:spPr>
          <a:xfrm>
            <a:off x="807221" y="276425"/>
            <a:ext cx="225696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7800" u="none" cap="none" strike="noStrike">
                <a:solidFill>
                  <a:schemeClr val="accent6"/>
                </a:solidFill>
                <a:latin typeface="Montserrat"/>
                <a:ea typeface="Montserrat"/>
                <a:cs typeface="Montserrat"/>
                <a:sym typeface="Montserrat"/>
              </a:rPr>
              <a:t>Connectionist Temporal Classification Loss</a:t>
            </a:r>
            <a:endParaRPr b="1" i="0" sz="7800" u="none" cap="none" strike="noStrike">
              <a:solidFill>
                <a:schemeClr val="accent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18"/>
          <p:cNvSpPr txBox="1"/>
          <p:nvPr>
            <p:ph idx="12" type="sldNum"/>
          </p:nvPr>
        </p:nvSpPr>
        <p:spPr>
          <a:xfrm>
            <a:off x="1072740" y="12543001"/>
            <a:ext cx="1056900" cy="545700"/>
          </a:xfrm>
          <a:prstGeom prst="rect">
            <a:avLst/>
          </a:prstGeom>
          <a:noFill/>
          <a:ln>
            <a:noFill/>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3700"/>
              <a:buFont typeface="Arial"/>
              <a:buNone/>
            </a:pPr>
            <a:fld id="{00000000-1234-1234-1234-123412341234}" type="slidenum">
              <a:rPr b="0" i="0" lang="en-US" sz="3700" u="none" cap="none" strike="noStrike">
                <a:solidFill>
                  <a:srgbClr val="000000"/>
                </a:solidFill>
                <a:latin typeface="Arial"/>
                <a:ea typeface="Arial"/>
                <a:cs typeface="Arial"/>
                <a:sym typeface="Arial"/>
              </a:rPr>
              <a:t>‹#›</a:t>
            </a:fld>
            <a:endParaRPr b="0" i="0" sz="3700" u="none" cap="none" strike="noStrike">
              <a:solidFill>
                <a:srgbClr val="000000"/>
              </a:solidFill>
              <a:latin typeface="Arial"/>
              <a:ea typeface="Arial"/>
              <a:cs typeface="Arial"/>
              <a:sym typeface="Arial"/>
            </a:endParaRPr>
          </a:p>
        </p:txBody>
      </p:sp>
      <p:sp>
        <p:nvSpPr>
          <p:cNvPr id="283" name="Google Shape;283;p18"/>
          <p:cNvSpPr/>
          <p:nvPr/>
        </p:nvSpPr>
        <p:spPr>
          <a:xfrm>
            <a:off x="8110835" y="3150184"/>
            <a:ext cx="2775600" cy="2775300"/>
          </a:xfrm>
          <a:prstGeom prst="ellipse">
            <a:avLst/>
          </a:prstGeom>
          <a:noFill/>
          <a:ln cap="flat" cmpd="sng" w="19050">
            <a:solidFill>
              <a:srgbClr val="D8D8D8"/>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18"/>
          <p:cNvGrpSpPr/>
          <p:nvPr/>
        </p:nvGrpSpPr>
        <p:grpSpPr>
          <a:xfrm>
            <a:off x="9217062" y="8844821"/>
            <a:ext cx="6629007" cy="3698191"/>
            <a:chOff x="1063761" y="1617100"/>
            <a:chExt cx="2310000" cy="1386804"/>
          </a:xfrm>
        </p:grpSpPr>
        <p:sp>
          <p:nvSpPr>
            <p:cNvPr id="285" name="Google Shape;285;p18"/>
            <p:cNvSpPr txBox="1"/>
            <p:nvPr/>
          </p:nvSpPr>
          <p:spPr>
            <a:xfrm>
              <a:off x="1290875" y="1617100"/>
              <a:ext cx="1855800" cy="291000"/>
            </a:xfrm>
            <a:prstGeom prst="rect">
              <a:avLst/>
            </a:prstGeom>
            <a:noFill/>
            <a:ln>
              <a:noFill/>
            </a:ln>
          </p:spPr>
          <p:txBody>
            <a:bodyPr anchorCtr="0" anchor="ctr" bIns="243825" lIns="243825" spcFirstLastPara="1" rIns="243825" wrap="square" tIns="243825">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ontserrat"/>
                  <a:ea typeface="Montserrat"/>
                  <a:cs typeface="Montserrat"/>
                  <a:sym typeface="Montserrat"/>
                </a:rPr>
                <a:t>Handling Duplicates in the Output</a:t>
              </a:r>
              <a:endParaRPr b="1" i="0" sz="4000" u="none" cap="none" strike="noStrike">
                <a:solidFill>
                  <a:srgbClr val="000000"/>
                </a:solidFill>
                <a:latin typeface="Montserrat"/>
                <a:ea typeface="Montserrat"/>
                <a:cs typeface="Montserrat"/>
                <a:sym typeface="Montserrat"/>
              </a:endParaRPr>
            </a:p>
          </p:txBody>
        </p:sp>
        <p:sp>
          <p:nvSpPr>
            <p:cNvPr id="286" name="Google Shape;286;p18"/>
            <p:cNvSpPr txBox="1"/>
            <p:nvPr/>
          </p:nvSpPr>
          <p:spPr>
            <a:xfrm>
              <a:off x="1063761" y="2119204"/>
              <a:ext cx="2310000" cy="884700"/>
            </a:xfrm>
            <a:prstGeom prst="rect">
              <a:avLst/>
            </a:prstGeom>
            <a:noFill/>
            <a:ln>
              <a:noFill/>
            </a:ln>
          </p:spPr>
          <p:txBody>
            <a:bodyPr anchorCtr="0" anchor="t" bIns="243825" lIns="243825" spcFirstLastPara="1" rIns="243825" wrap="square" tIns="2438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ontserrat"/>
                  <a:ea typeface="Montserrat"/>
                  <a:cs typeface="Montserrat"/>
                  <a:sym typeface="Montserrat"/>
                </a:rPr>
                <a:t>Converts outputs such as ‘ttooooo’ by removing duplicates to ‘to’</a:t>
              </a:r>
              <a:endParaRPr b="0" i="0" sz="3000" u="none" cap="none" strike="noStrike">
                <a:solidFill>
                  <a:srgbClr val="000000"/>
                </a:solidFill>
                <a:latin typeface="Montserrat"/>
                <a:ea typeface="Montserrat"/>
                <a:cs typeface="Montserrat"/>
                <a:sym typeface="Montserrat"/>
              </a:endParaRPr>
            </a:p>
          </p:txBody>
        </p:sp>
      </p:grpSp>
      <p:sp>
        <p:nvSpPr>
          <p:cNvPr id="287" name="Google Shape;287;p18"/>
          <p:cNvSpPr/>
          <p:nvPr/>
        </p:nvSpPr>
        <p:spPr>
          <a:xfrm>
            <a:off x="14176716" y="3296371"/>
            <a:ext cx="2775600" cy="2775300"/>
          </a:xfrm>
          <a:prstGeom prst="ellipse">
            <a:avLst/>
          </a:prstGeom>
          <a:noFill/>
          <a:ln cap="flat" cmpd="sng" w="19050">
            <a:solidFill>
              <a:srgbClr val="D8D8D8"/>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8"/>
          <p:cNvSpPr/>
          <p:nvPr/>
        </p:nvSpPr>
        <p:spPr>
          <a:xfrm>
            <a:off x="11143769" y="5115842"/>
            <a:ext cx="2775600" cy="2775300"/>
          </a:xfrm>
          <a:prstGeom prst="ellipse">
            <a:avLst/>
          </a:prstGeom>
          <a:noFill/>
          <a:ln cap="flat" cmpd="sng" w="19050">
            <a:solidFill>
              <a:srgbClr val="D8D8D8"/>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18"/>
          <p:cNvGrpSpPr/>
          <p:nvPr/>
        </p:nvGrpSpPr>
        <p:grpSpPr>
          <a:xfrm>
            <a:off x="2298791" y="4296020"/>
            <a:ext cx="5786323" cy="5502472"/>
            <a:chOff x="2421716" y="604266"/>
            <a:chExt cx="2169600" cy="2063401"/>
          </a:xfrm>
        </p:grpSpPr>
        <p:sp>
          <p:nvSpPr>
            <p:cNvPr id="290" name="Google Shape;290;p18"/>
            <p:cNvSpPr txBox="1"/>
            <p:nvPr/>
          </p:nvSpPr>
          <p:spPr>
            <a:xfrm>
              <a:off x="2421716" y="604266"/>
              <a:ext cx="2169600" cy="291000"/>
            </a:xfrm>
            <a:prstGeom prst="rect">
              <a:avLst/>
            </a:prstGeom>
            <a:noFill/>
            <a:ln>
              <a:noFill/>
            </a:ln>
          </p:spPr>
          <p:txBody>
            <a:bodyPr anchorCtr="0" anchor="ctr" bIns="243825" lIns="243825" spcFirstLastPara="1" rIns="243825" wrap="square" tIns="243825">
              <a:noAutofit/>
            </a:bodyPr>
            <a:lstStyle/>
            <a:p>
              <a:pPr indent="0" lvl="0" marL="0" marR="0" rtl="0" algn="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ontserrat"/>
                  <a:ea typeface="Montserrat"/>
                  <a:cs typeface="Montserrat"/>
                  <a:sym typeface="Montserrat"/>
                </a:rPr>
                <a:t>CTC Blank (-) Label</a:t>
              </a:r>
              <a:endParaRPr b="1" i="0" sz="4000" u="none" cap="none" strike="noStrike">
                <a:solidFill>
                  <a:srgbClr val="000000"/>
                </a:solidFill>
                <a:latin typeface="Montserrat"/>
                <a:ea typeface="Montserrat"/>
                <a:cs typeface="Montserrat"/>
                <a:sym typeface="Montserrat"/>
              </a:endParaRPr>
            </a:p>
          </p:txBody>
        </p:sp>
        <p:sp>
          <p:nvSpPr>
            <p:cNvPr id="291" name="Google Shape;291;p18"/>
            <p:cNvSpPr txBox="1"/>
            <p:nvPr/>
          </p:nvSpPr>
          <p:spPr>
            <a:xfrm>
              <a:off x="2433418" y="895267"/>
              <a:ext cx="2146200" cy="1772400"/>
            </a:xfrm>
            <a:prstGeom prst="rect">
              <a:avLst/>
            </a:prstGeom>
            <a:noFill/>
            <a:ln>
              <a:noFill/>
            </a:ln>
          </p:spPr>
          <p:txBody>
            <a:bodyPr anchorCtr="0" anchor="t" bIns="243825" lIns="243825" spcFirstLastPara="1" rIns="243825" wrap="square" tIns="243825">
              <a:no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ontserrat"/>
                  <a:ea typeface="Montserrat"/>
                  <a:cs typeface="Montserrat"/>
                  <a:sym typeface="Montserrat"/>
                </a:rPr>
                <a:t>Proxy character used to indicate the separation between characters in input image</a:t>
              </a:r>
              <a:endParaRPr b="0" i="0" sz="3000" u="none" cap="none" strike="noStrike">
                <a:solidFill>
                  <a:srgbClr val="000000"/>
                </a:solidFill>
                <a:latin typeface="Montserrat"/>
                <a:ea typeface="Montserrat"/>
                <a:cs typeface="Montserrat"/>
                <a:sym typeface="Montserrat"/>
              </a:endParaRPr>
            </a:p>
          </p:txBody>
        </p:sp>
      </p:grpSp>
      <p:grpSp>
        <p:nvGrpSpPr>
          <p:cNvPr id="292" name="Google Shape;292;p18"/>
          <p:cNvGrpSpPr/>
          <p:nvPr/>
        </p:nvGrpSpPr>
        <p:grpSpPr>
          <a:xfrm>
            <a:off x="15196593" y="4222290"/>
            <a:ext cx="735881" cy="923482"/>
            <a:chOff x="8345488" y="1906588"/>
            <a:chExt cx="654000" cy="820800"/>
          </a:xfrm>
        </p:grpSpPr>
        <p:sp>
          <p:nvSpPr>
            <p:cNvPr id="293" name="Google Shape;293;p18"/>
            <p:cNvSpPr/>
            <p:nvPr/>
          </p:nvSpPr>
          <p:spPr>
            <a:xfrm>
              <a:off x="8345488" y="1906588"/>
              <a:ext cx="654000" cy="8208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4" name="Google Shape;294;p18"/>
            <p:cNvSpPr/>
            <p:nvPr/>
          </p:nvSpPr>
          <p:spPr>
            <a:xfrm>
              <a:off x="8448675" y="2292350"/>
              <a:ext cx="452400" cy="492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5" name="Google Shape;295;p18"/>
            <p:cNvSpPr/>
            <p:nvPr/>
          </p:nvSpPr>
          <p:spPr>
            <a:xfrm>
              <a:off x="8448675" y="2389188"/>
              <a:ext cx="452400" cy="477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6" name="Google Shape;296;p18"/>
            <p:cNvSpPr/>
            <p:nvPr/>
          </p:nvSpPr>
          <p:spPr>
            <a:xfrm>
              <a:off x="8448675" y="2484438"/>
              <a:ext cx="452400" cy="477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7" name="Google Shape;297;p18"/>
            <p:cNvSpPr/>
            <p:nvPr/>
          </p:nvSpPr>
          <p:spPr>
            <a:xfrm>
              <a:off x="8447088" y="2579688"/>
              <a:ext cx="273000" cy="477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8" name="Google Shape;298;p18"/>
            <p:cNvSpPr/>
            <p:nvPr/>
          </p:nvSpPr>
          <p:spPr>
            <a:xfrm>
              <a:off x="8477250" y="2006600"/>
              <a:ext cx="152400" cy="2364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299" name="Google Shape;299;p18"/>
            <p:cNvSpPr/>
            <p:nvPr/>
          </p:nvSpPr>
          <p:spPr>
            <a:xfrm>
              <a:off x="8450263" y="2168525"/>
              <a:ext cx="207900" cy="795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grpSp>
      <p:cxnSp>
        <p:nvCxnSpPr>
          <p:cNvPr id="300" name="Google Shape;300;p18"/>
          <p:cNvCxnSpPr/>
          <p:nvPr/>
        </p:nvCxnSpPr>
        <p:spPr>
          <a:xfrm>
            <a:off x="975127" y="2020933"/>
            <a:ext cx="22598100" cy="0"/>
          </a:xfrm>
          <a:prstGeom prst="straightConnector1">
            <a:avLst/>
          </a:prstGeom>
          <a:noFill/>
          <a:ln cap="flat" cmpd="sng" w="9525">
            <a:solidFill>
              <a:schemeClr val="dk2"/>
            </a:solidFill>
            <a:prstDash val="dot"/>
            <a:round/>
            <a:headEnd len="sm" w="sm" type="none"/>
            <a:tailEnd len="sm" w="sm" type="none"/>
          </a:ln>
        </p:spPr>
      </p:cxnSp>
      <p:sp>
        <p:nvSpPr>
          <p:cNvPr id="301" name="Google Shape;301;p18"/>
          <p:cNvSpPr txBox="1"/>
          <p:nvPr/>
        </p:nvSpPr>
        <p:spPr>
          <a:xfrm>
            <a:off x="807221" y="-28375"/>
            <a:ext cx="216552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How CTC Decoding Works</a:t>
            </a:r>
            <a:endParaRPr b="1" i="0" sz="8000" u="none" cap="none" strike="noStrike">
              <a:solidFill>
                <a:schemeClr val="accent6"/>
              </a:solidFill>
              <a:latin typeface="Arial"/>
              <a:ea typeface="Arial"/>
              <a:cs typeface="Arial"/>
              <a:sym typeface="Arial"/>
            </a:endParaRPr>
          </a:p>
        </p:txBody>
      </p:sp>
      <p:grpSp>
        <p:nvGrpSpPr>
          <p:cNvPr id="302" name="Google Shape;302;p18"/>
          <p:cNvGrpSpPr/>
          <p:nvPr/>
        </p:nvGrpSpPr>
        <p:grpSpPr>
          <a:xfrm>
            <a:off x="10912132" y="2479767"/>
            <a:ext cx="3238896" cy="2359652"/>
            <a:chOff x="3874361" y="1851892"/>
            <a:chExt cx="1351624" cy="885788"/>
          </a:xfrm>
        </p:grpSpPr>
        <p:sp>
          <p:nvSpPr>
            <p:cNvPr id="303" name="Google Shape;303;p18"/>
            <p:cNvSpPr/>
            <p:nvPr/>
          </p:nvSpPr>
          <p:spPr>
            <a:xfrm rot="-6766594">
              <a:off x="4049285" y="1833331"/>
              <a:ext cx="379709" cy="631825"/>
            </a:xfrm>
            <a:prstGeom prst="upArrow">
              <a:avLst>
                <a:gd fmla="val 50000" name="adj1"/>
                <a:gd fmla="val 50000" name="adj2"/>
              </a:avLst>
            </a:prstGeom>
            <a:solidFill>
              <a:srgbClr val="C6C5C5">
                <a:alpha val="72549"/>
              </a:srgbClr>
            </a:solidFill>
            <a:ln cap="flat" cmpd="sng" w="9525">
              <a:solidFill>
                <a:srgbClr val="C6C5C5"/>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8"/>
            <p:cNvSpPr/>
            <p:nvPr/>
          </p:nvSpPr>
          <p:spPr>
            <a:xfrm rot="6320546">
              <a:off x="4681137" y="1833315"/>
              <a:ext cx="379837" cy="631878"/>
            </a:xfrm>
            <a:prstGeom prst="upArrow">
              <a:avLst>
                <a:gd fmla="val 50000" name="adj1"/>
                <a:gd fmla="val 50000" name="adj2"/>
              </a:avLst>
            </a:prstGeom>
            <a:solidFill>
              <a:srgbClr val="C6C5C5">
                <a:alpha val="72549"/>
              </a:srgbClr>
            </a:solidFill>
            <a:ln cap="flat" cmpd="sng" w="9525">
              <a:solidFill>
                <a:srgbClr val="C6C5C5"/>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8"/>
            <p:cNvSpPr/>
            <p:nvPr/>
          </p:nvSpPr>
          <p:spPr>
            <a:xfrm rot="10800000">
              <a:off x="4361621" y="2105880"/>
              <a:ext cx="379800" cy="631800"/>
            </a:xfrm>
            <a:prstGeom prst="upArrow">
              <a:avLst>
                <a:gd fmla="val 50000" name="adj1"/>
                <a:gd fmla="val 50000" name="adj2"/>
              </a:avLst>
            </a:prstGeom>
            <a:solidFill>
              <a:srgbClr val="C6C5C5">
                <a:alpha val="72549"/>
              </a:srgbClr>
            </a:solidFill>
            <a:ln cap="flat" cmpd="sng" w="9525">
              <a:solidFill>
                <a:srgbClr val="C6C5C5"/>
              </a:solidFill>
              <a:prstDash val="solid"/>
              <a:round/>
              <a:headEnd len="sm" w="sm" type="none"/>
              <a:tailEnd len="sm" w="sm" type="none"/>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18"/>
          <p:cNvGrpSpPr/>
          <p:nvPr/>
        </p:nvGrpSpPr>
        <p:grpSpPr>
          <a:xfrm>
            <a:off x="17833251" y="4296020"/>
            <a:ext cx="6001550" cy="5631631"/>
            <a:chOff x="3446870" y="3154487"/>
            <a:chExt cx="2250300" cy="2111835"/>
          </a:xfrm>
        </p:grpSpPr>
        <p:sp>
          <p:nvSpPr>
            <p:cNvPr id="307" name="Google Shape;307;p18"/>
            <p:cNvSpPr txBox="1"/>
            <p:nvPr/>
          </p:nvSpPr>
          <p:spPr>
            <a:xfrm>
              <a:off x="3446870" y="3154487"/>
              <a:ext cx="2250300" cy="291000"/>
            </a:xfrm>
            <a:prstGeom prst="rect">
              <a:avLst/>
            </a:prstGeom>
            <a:noFill/>
            <a:ln>
              <a:noFill/>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Montserrat"/>
                  <a:ea typeface="Montserrat"/>
                  <a:cs typeface="Montserrat"/>
                  <a:sym typeface="Montserrat"/>
                </a:rPr>
                <a:t>Repetition Characters in the input image</a:t>
              </a:r>
              <a:endParaRPr b="1" i="0" sz="4000" u="none" cap="none" strike="noStrike">
                <a:solidFill>
                  <a:srgbClr val="000000"/>
                </a:solidFill>
                <a:latin typeface="Montserrat"/>
                <a:ea typeface="Montserrat"/>
                <a:cs typeface="Montserrat"/>
                <a:sym typeface="Montserrat"/>
              </a:endParaRPr>
            </a:p>
          </p:txBody>
        </p:sp>
        <p:sp>
          <p:nvSpPr>
            <p:cNvPr id="308" name="Google Shape;308;p18"/>
            <p:cNvSpPr txBox="1"/>
            <p:nvPr/>
          </p:nvSpPr>
          <p:spPr>
            <a:xfrm>
              <a:off x="3446874" y="3608522"/>
              <a:ext cx="2044200" cy="1657800"/>
            </a:xfrm>
            <a:prstGeom prst="rect">
              <a:avLst/>
            </a:prstGeom>
            <a:noFill/>
            <a:ln>
              <a:noFill/>
            </a:ln>
          </p:spPr>
          <p:txBody>
            <a:bodyPr anchorCtr="0" anchor="t" bIns="243825" lIns="243825" spcFirstLastPara="1" rIns="243825" wrap="square" tIns="243825">
              <a:noAutofit/>
            </a:bodyPr>
            <a:lstStyle/>
            <a:p>
              <a:pPr indent="0" lvl="0" marL="0" marR="0" rtl="0" algn="just">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Montserrat"/>
                  <a:ea typeface="Montserrat"/>
                  <a:cs typeface="Montserrat"/>
                  <a:sym typeface="Montserrat"/>
                </a:rPr>
                <a:t>Handles input images with characters occurring multiple times such as ‘too’ </a:t>
              </a:r>
              <a:endParaRPr b="0" i="0" sz="3000" u="none" cap="none" strike="noStrike">
                <a:solidFill>
                  <a:srgbClr val="000000"/>
                </a:solidFill>
                <a:latin typeface="Montserrat"/>
                <a:ea typeface="Montserrat"/>
                <a:cs typeface="Montserrat"/>
                <a:sym typeface="Montserrat"/>
              </a:endParaRPr>
            </a:p>
          </p:txBody>
        </p:sp>
      </p:grpSp>
      <p:grpSp>
        <p:nvGrpSpPr>
          <p:cNvPr id="309" name="Google Shape;309;p18"/>
          <p:cNvGrpSpPr/>
          <p:nvPr/>
        </p:nvGrpSpPr>
        <p:grpSpPr>
          <a:xfrm>
            <a:off x="12163631" y="6041765"/>
            <a:ext cx="735881" cy="923482"/>
            <a:chOff x="8345488" y="1906588"/>
            <a:chExt cx="654000" cy="820800"/>
          </a:xfrm>
        </p:grpSpPr>
        <p:sp>
          <p:nvSpPr>
            <p:cNvPr id="310" name="Google Shape;310;p18"/>
            <p:cNvSpPr/>
            <p:nvPr/>
          </p:nvSpPr>
          <p:spPr>
            <a:xfrm>
              <a:off x="8345488" y="1906588"/>
              <a:ext cx="654000" cy="8208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1" name="Google Shape;311;p18"/>
            <p:cNvSpPr/>
            <p:nvPr/>
          </p:nvSpPr>
          <p:spPr>
            <a:xfrm>
              <a:off x="8448675" y="2292350"/>
              <a:ext cx="452400" cy="492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2" name="Google Shape;312;p18"/>
            <p:cNvSpPr/>
            <p:nvPr/>
          </p:nvSpPr>
          <p:spPr>
            <a:xfrm>
              <a:off x="8448675" y="2389188"/>
              <a:ext cx="452400" cy="477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3" name="Google Shape;313;p18"/>
            <p:cNvSpPr/>
            <p:nvPr/>
          </p:nvSpPr>
          <p:spPr>
            <a:xfrm>
              <a:off x="8448675" y="2484438"/>
              <a:ext cx="452400" cy="477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4" name="Google Shape;314;p18"/>
            <p:cNvSpPr/>
            <p:nvPr/>
          </p:nvSpPr>
          <p:spPr>
            <a:xfrm>
              <a:off x="8447088" y="2579688"/>
              <a:ext cx="273000" cy="477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5" name="Google Shape;315;p18"/>
            <p:cNvSpPr/>
            <p:nvPr/>
          </p:nvSpPr>
          <p:spPr>
            <a:xfrm>
              <a:off x="8477250" y="2006600"/>
              <a:ext cx="152400" cy="2364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6" name="Google Shape;316;p18"/>
            <p:cNvSpPr/>
            <p:nvPr/>
          </p:nvSpPr>
          <p:spPr>
            <a:xfrm>
              <a:off x="8450263" y="2168525"/>
              <a:ext cx="207900" cy="795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grpSp>
      <p:grpSp>
        <p:nvGrpSpPr>
          <p:cNvPr id="317" name="Google Shape;317;p18"/>
          <p:cNvGrpSpPr/>
          <p:nvPr/>
        </p:nvGrpSpPr>
        <p:grpSpPr>
          <a:xfrm>
            <a:off x="9130681" y="4076090"/>
            <a:ext cx="735881" cy="923482"/>
            <a:chOff x="8345488" y="1906588"/>
            <a:chExt cx="654000" cy="820800"/>
          </a:xfrm>
        </p:grpSpPr>
        <p:sp>
          <p:nvSpPr>
            <p:cNvPr id="318" name="Google Shape;318;p18"/>
            <p:cNvSpPr/>
            <p:nvPr/>
          </p:nvSpPr>
          <p:spPr>
            <a:xfrm>
              <a:off x="8345488" y="1906588"/>
              <a:ext cx="654000" cy="8208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19" name="Google Shape;319;p18"/>
            <p:cNvSpPr/>
            <p:nvPr/>
          </p:nvSpPr>
          <p:spPr>
            <a:xfrm>
              <a:off x="8448675" y="2292350"/>
              <a:ext cx="452400" cy="492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20" name="Google Shape;320;p18"/>
            <p:cNvSpPr/>
            <p:nvPr/>
          </p:nvSpPr>
          <p:spPr>
            <a:xfrm>
              <a:off x="8448675" y="2389188"/>
              <a:ext cx="452400" cy="477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21" name="Google Shape;321;p18"/>
            <p:cNvSpPr/>
            <p:nvPr/>
          </p:nvSpPr>
          <p:spPr>
            <a:xfrm>
              <a:off x="8448675" y="2484438"/>
              <a:ext cx="452400" cy="477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22" name="Google Shape;322;p18"/>
            <p:cNvSpPr/>
            <p:nvPr/>
          </p:nvSpPr>
          <p:spPr>
            <a:xfrm>
              <a:off x="8447088" y="2579688"/>
              <a:ext cx="273000" cy="477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23" name="Google Shape;323;p18"/>
            <p:cNvSpPr/>
            <p:nvPr/>
          </p:nvSpPr>
          <p:spPr>
            <a:xfrm>
              <a:off x="8477250" y="2006600"/>
              <a:ext cx="152400" cy="2364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sp>
          <p:nvSpPr>
            <p:cNvPr id="324" name="Google Shape;324;p18"/>
            <p:cNvSpPr/>
            <p:nvPr/>
          </p:nvSpPr>
          <p:spPr>
            <a:xfrm>
              <a:off x="8450263" y="2168525"/>
              <a:ext cx="207900" cy="795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C27BA0"/>
            </a:solidFill>
            <a:ln>
              <a:noFill/>
            </a:ln>
          </p:spPr>
          <p:txBody>
            <a:bodyPr anchorCtr="0" anchor="t" bIns="121875" lIns="243825" spcFirstLastPara="1" rIns="243825" wrap="square" tIns="121875">
              <a:noAutofit/>
            </a:bodyPr>
            <a:lstStyle/>
            <a:p>
              <a:pPr indent="0" lvl="0" marL="0" marR="0" rtl="0" algn="l">
                <a:lnSpc>
                  <a:spcPct val="100000"/>
                </a:lnSpc>
                <a:spcBef>
                  <a:spcPts val="0"/>
                </a:spcBef>
                <a:spcAft>
                  <a:spcPts val="0"/>
                </a:spcAft>
                <a:buClr>
                  <a:srgbClr val="000000"/>
                </a:buClr>
                <a:buSzPts val="6400"/>
                <a:buFont typeface="Arial"/>
                <a:buNone/>
              </a:pPr>
              <a:r>
                <a:t/>
              </a:r>
              <a:endParaRPr b="0" i="0" sz="6400" u="none" cap="none" strike="noStrike">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19"/>
          <p:cNvPicPr preferRelativeResize="0"/>
          <p:nvPr/>
        </p:nvPicPr>
        <p:blipFill rotWithShape="1">
          <a:blip r:embed="rId3">
            <a:alphaModFix/>
          </a:blip>
          <a:srcRect b="0" l="0" r="0" t="0"/>
          <a:stretch/>
        </p:blipFill>
        <p:spPr>
          <a:xfrm>
            <a:off x="4941000" y="2718225"/>
            <a:ext cx="15008644" cy="10428349"/>
          </a:xfrm>
          <a:prstGeom prst="rect">
            <a:avLst/>
          </a:prstGeom>
          <a:noFill/>
          <a:ln>
            <a:noFill/>
          </a:ln>
        </p:spPr>
      </p:pic>
      <p:sp>
        <p:nvSpPr>
          <p:cNvPr id="330" name="Google Shape;330;p19"/>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https://towardsdatascience.com/intuitively-understanding-connectionist-temporal-classification-3797e43a86c</a:t>
            </a:r>
            <a:endParaRPr b="0" i="0" sz="2000" u="none" cap="none" strike="noStrike">
              <a:solidFill>
                <a:srgbClr val="000000"/>
              </a:solidFill>
              <a:latin typeface="Arial"/>
              <a:ea typeface="Arial"/>
              <a:cs typeface="Arial"/>
              <a:sym typeface="Arial"/>
            </a:endParaRPr>
          </a:p>
        </p:txBody>
      </p:sp>
      <p:sp>
        <p:nvSpPr>
          <p:cNvPr id="331" name="Google Shape;331;p19"/>
          <p:cNvSpPr txBox="1"/>
          <p:nvPr/>
        </p:nvSpPr>
        <p:spPr>
          <a:xfrm>
            <a:off x="807220" y="352625"/>
            <a:ext cx="22848001"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Connection Temporal Classification Loss</a:t>
            </a:r>
            <a:endParaRPr b="1" i="0" sz="8000" u="none" cap="none" strike="noStrike">
              <a:solidFill>
                <a:schemeClr val="accent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cxnSp>
        <p:nvCxnSpPr>
          <p:cNvPr id="46" name="Google Shape;46;p2"/>
          <p:cNvCxnSpPr/>
          <p:nvPr/>
        </p:nvCxnSpPr>
        <p:spPr>
          <a:xfrm>
            <a:off x="1498741" y="-1748367"/>
            <a:ext cx="0" cy="0"/>
          </a:xfrm>
          <a:prstGeom prst="straightConnector1">
            <a:avLst/>
          </a:prstGeom>
          <a:noFill/>
          <a:ln>
            <a:noFill/>
          </a:ln>
        </p:spPr>
      </p:cxnSp>
      <p:cxnSp>
        <p:nvCxnSpPr>
          <p:cNvPr id="47" name="Google Shape;47;p2"/>
          <p:cNvCxnSpPr/>
          <p:nvPr/>
        </p:nvCxnSpPr>
        <p:spPr>
          <a:xfrm>
            <a:off x="1498741" y="-1748367"/>
            <a:ext cx="0" cy="0"/>
          </a:xfrm>
          <a:prstGeom prst="straightConnector1">
            <a:avLst/>
          </a:prstGeom>
          <a:noFill/>
          <a:ln>
            <a:noFill/>
          </a:ln>
        </p:spPr>
      </p:cxnSp>
      <p:sp>
        <p:nvSpPr>
          <p:cNvPr id="48" name="Google Shape;48;p2"/>
          <p:cNvSpPr/>
          <p:nvPr/>
        </p:nvSpPr>
        <p:spPr>
          <a:xfrm>
            <a:off x="7226249" y="5387675"/>
            <a:ext cx="14936700" cy="33084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4975"/>
              <a:buFont typeface="Montserrat"/>
              <a:buNone/>
            </a:pPr>
            <a:r>
              <a:rPr b="1" i="0" lang="en-US" sz="12000" u="none" cap="none" strike="noStrike">
                <a:solidFill>
                  <a:schemeClr val="dk1"/>
                </a:solidFill>
                <a:latin typeface="Montserrat"/>
                <a:ea typeface="Montserrat"/>
                <a:cs typeface="Montserrat"/>
                <a:sym typeface="Montserrat"/>
              </a:rPr>
              <a:t>Introduction</a:t>
            </a:r>
            <a:endParaRPr b="0" i="0" sz="12000" u="none" cap="none" strike="noStrike">
              <a:solidFill>
                <a:srgbClr val="000000"/>
              </a:solidFill>
              <a:latin typeface="Arial"/>
              <a:ea typeface="Arial"/>
              <a:cs typeface="Arial"/>
              <a:sym typeface="Arial"/>
            </a:endParaRPr>
          </a:p>
        </p:txBody>
      </p:sp>
      <p:grpSp>
        <p:nvGrpSpPr>
          <p:cNvPr id="49" name="Google Shape;49;p2"/>
          <p:cNvGrpSpPr/>
          <p:nvPr/>
        </p:nvGrpSpPr>
        <p:grpSpPr>
          <a:xfrm>
            <a:off x="2299691" y="1382905"/>
            <a:ext cx="3511465" cy="3511464"/>
            <a:chOff x="2835275" y="1704975"/>
            <a:chExt cx="4329263" cy="4329262"/>
          </a:xfrm>
        </p:grpSpPr>
        <p:cxnSp>
          <p:nvCxnSpPr>
            <p:cNvPr id="50" name="Google Shape;50;p2"/>
            <p:cNvCxnSpPr/>
            <p:nvPr/>
          </p:nvCxnSpPr>
          <p:spPr>
            <a:xfrm flipH="1">
              <a:off x="3035238" y="1939925"/>
              <a:ext cx="3906900" cy="3892500"/>
            </a:xfrm>
            <a:prstGeom prst="straightConnector1">
              <a:avLst/>
            </a:prstGeom>
            <a:noFill/>
            <a:ln cap="flat" cmpd="sng" w="12700">
              <a:solidFill>
                <a:schemeClr val="dk1"/>
              </a:solidFill>
              <a:prstDash val="solid"/>
              <a:round/>
              <a:headEnd len="sm" w="sm" type="none"/>
              <a:tailEnd len="sm" w="sm" type="none"/>
            </a:ln>
          </p:spPr>
        </p:cxnSp>
        <p:sp>
          <p:nvSpPr>
            <p:cNvPr id="51" name="Google Shape;51;p2"/>
            <p:cNvSpPr/>
            <p:nvPr/>
          </p:nvSpPr>
          <p:spPr>
            <a:xfrm>
              <a:off x="6546850" y="1884363"/>
              <a:ext cx="438300" cy="439800"/>
            </a:xfrm>
            <a:custGeom>
              <a:rect b="b" l="l" r="r" t="t"/>
              <a:pathLst>
                <a:path extrusionOk="0" h="120000" w="120000">
                  <a:moveTo>
                    <a:pt x="0" y="0"/>
                  </a:moveTo>
                  <a:lnTo>
                    <a:pt x="119901" y="0"/>
                  </a:lnTo>
                  <a:lnTo>
                    <a:pt x="119901"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2" name="Google Shape;52;p2"/>
            <p:cNvSpPr/>
            <p:nvPr/>
          </p:nvSpPr>
          <p:spPr>
            <a:xfrm>
              <a:off x="3014663" y="5416550"/>
              <a:ext cx="439800" cy="438300"/>
            </a:xfrm>
            <a:custGeom>
              <a:rect b="b" l="l" r="r" t="t"/>
              <a:pathLst>
                <a:path extrusionOk="0" h="120000" w="120000">
                  <a:moveTo>
                    <a:pt x="119901" y="119901"/>
                  </a:moveTo>
                  <a:lnTo>
                    <a:pt x="0" y="119901"/>
                  </a:lnTo>
                  <a:lnTo>
                    <a:pt x="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cxnSp>
          <p:nvCxnSpPr>
            <p:cNvPr id="53" name="Google Shape;53;p2"/>
            <p:cNvCxnSpPr/>
            <p:nvPr/>
          </p:nvCxnSpPr>
          <p:spPr>
            <a:xfrm>
              <a:off x="3273425" y="2143125"/>
              <a:ext cx="3452700" cy="3452700"/>
            </a:xfrm>
            <a:prstGeom prst="straightConnector1">
              <a:avLst/>
            </a:prstGeom>
            <a:noFill/>
            <a:ln cap="flat" cmpd="sng" w="12700">
              <a:solidFill>
                <a:schemeClr val="dk1"/>
              </a:solidFill>
              <a:prstDash val="solid"/>
              <a:round/>
              <a:headEnd len="sm" w="sm" type="none"/>
              <a:tailEnd len="sm" w="sm" type="none"/>
            </a:ln>
          </p:spPr>
        </p:cxnSp>
        <p:sp>
          <p:nvSpPr>
            <p:cNvPr id="54" name="Google Shape;54;p2"/>
            <p:cNvSpPr/>
            <p:nvPr/>
          </p:nvSpPr>
          <p:spPr>
            <a:xfrm>
              <a:off x="6726238" y="5595937"/>
              <a:ext cx="438300" cy="438300"/>
            </a:xfrm>
            <a:custGeom>
              <a:rect b="b" l="l" r="r" t="t"/>
              <a:pathLst>
                <a:path extrusionOk="0" h="120000" w="120000">
                  <a:moveTo>
                    <a:pt x="0" y="119901"/>
                  </a:moveTo>
                  <a:lnTo>
                    <a:pt x="0" y="0"/>
                  </a:lnTo>
                  <a:lnTo>
                    <a:pt x="119901"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5" name="Google Shape;55;p2"/>
            <p:cNvSpPr/>
            <p:nvPr/>
          </p:nvSpPr>
          <p:spPr>
            <a:xfrm>
              <a:off x="2835275" y="1704975"/>
              <a:ext cx="439800" cy="439800"/>
            </a:xfrm>
            <a:custGeom>
              <a:rect b="b" l="l" r="r" t="t"/>
              <a:pathLst>
                <a:path extrusionOk="0" h="120000" w="120000">
                  <a:moveTo>
                    <a:pt x="119901" y="0"/>
                  </a:moveTo>
                  <a:lnTo>
                    <a:pt x="119901" y="119901"/>
                  </a:lnTo>
                  <a:lnTo>
                    <a:pt x="0"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6" name="Google Shape;56;p2"/>
            <p:cNvSpPr/>
            <p:nvPr/>
          </p:nvSpPr>
          <p:spPr>
            <a:xfrm>
              <a:off x="4162425" y="2479675"/>
              <a:ext cx="1665300" cy="282600"/>
            </a:xfrm>
            <a:custGeom>
              <a:rect b="b" l="l" r="r" t="t"/>
              <a:pathLst>
                <a:path extrusionOk="0" h="120000" w="120000">
                  <a:moveTo>
                    <a:pt x="119974" y="114942"/>
                  </a:moveTo>
                  <a:lnTo>
                    <a:pt x="119974" y="114942"/>
                  </a:lnTo>
                  <a:cubicBezTo>
                    <a:pt x="103757" y="43218"/>
                    <a:pt x="82663" y="0"/>
                    <a:pt x="59987" y="0"/>
                  </a:cubicBezTo>
                  <a:cubicBezTo>
                    <a:pt x="37284" y="0"/>
                    <a:pt x="17020" y="43218"/>
                    <a:pt x="0" y="119846"/>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7" name="Google Shape;57;p2"/>
            <p:cNvSpPr/>
            <p:nvPr/>
          </p:nvSpPr>
          <p:spPr>
            <a:xfrm>
              <a:off x="6097587" y="3009900"/>
              <a:ext cx="292200" cy="1698600"/>
            </a:xfrm>
            <a:custGeom>
              <a:rect b="b" l="l" r="r" t="t"/>
              <a:pathLst>
                <a:path extrusionOk="0" h="120000" w="120000">
                  <a:moveTo>
                    <a:pt x="4575" y="119974"/>
                  </a:moveTo>
                  <a:lnTo>
                    <a:pt x="4575" y="119974"/>
                  </a:lnTo>
                  <a:cubicBezTo>
                    <a:pt x="78376" y="103293"/>
                    <a:pt x="119852" y="82619"/>
                    <a:pt x="119852" y="60394"/>
                  </a:cubicBezTo>
                  <a:cubicBezTo>
                    <a:pt x="119852" y="38143"/>
                    <a:pt x="73800" y="16681"/>
                    <a:pt x="0"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8" name="Google Shape;58;p2"/>
            <p:cNvSpPr/>
            <p:nvPr/>
          </p:nvSpPr>
          <p:spPr>
            <a:xfrm>
              <a:off x="3611562" y="3021013"/>
              <a:ext cx="293700" cy="1676400"/>
            </a:xfrm>
            <a:custGeom>
              <a:rect b="b" l="l" r="r" t="t"/>
              <a:pathLst>
                <a:path extrusionOk="0" h="120000" w="120000">
                  <a:moveTo>
                    <a:pt x="119852" y="0"/>
                  </a:moveTo>
                  <a:lnTo>
                    <a:pt x="119852" y="0"/>
                  </a:lnTo>
                  <a:cubicBezTo>
                    <a:pt x="41572" y="16929"/>
                    <a:pt x="0" y="37852"/>
                    <a:pt x="0" y="60399"/>
                  </a:cubicBezTo>
                  <a:cubicBezTo>
                    <a:pt x="0" y="82920"/>
                    <a:pt x="41572" y="103869"/>
                    <a:pt x="110565" y="119974"/>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9" name="Google Shape;59;p2"/>
            <p:cNvSpPr/>
            <p:nvPr/>
          </p:nvSpPr>
          <p:spPr>
            <a:xfrm>
              <a:off x="4140200" y="4967287"/>
              <a:ext cx="1709700" cy="292200"/>
            </a:xfrm>
            <a:custGeom>
              <a:rect b="b" l="l" r="r" t="t"/>
              <a:pathLst>
                <a:path extrusionOk="0" h="120000" w="120000">
                  <a:moveTo>
                    <a:pt x="0" y="0"/>
                  </a:moveTo>
                  <a:lnTo>
                    <a:pt x="0" y="0"/>
                  </a:lnTo>
                  <a:cubicBezTo>
                    <a:pt x="16572" y="73800"/>
                    <a:pt x="37894" y="119852"/>
                    <a:pt x="60000" y="119852"/>
                  </a:cubicBezTo>
                  <a:cubicBezTo>
                    <a:pt x="82863" y="119852"/>
                    <a:pt x="103402" y="73800"/>
                    <a:pt x="119974"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20"/>
          <p:cNvPicPr preferRelativeResize="0"/>
          <p:nvPr/>
        </p:nvPicPr>
        <p:blipFill rotWithShape="1">
          <a:blip r:embed="rId3">
            <a:alphaModFix/>
          </a:blip>
          <a:srcRect b="6716" l="0" r="0" t="0"/>
          <a:stretch/>
        </p:blipFill>
        <p:spPr>
          <a:xfrm>
            <a:off x="0" y="0"/>
            <a:ext cx="24387175"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g7aa7dbe9dc_0_0"/>
          <p:cNvPicPr preferRelativeResize="0"/>
          <p:nvPr/>
        </p:nvPicPr>
        <p:blipFill rotWithShape="1">
          <a:blip r:embed="rId3">
            <a:alphaModFix/>
          </a:blip>
          <a:srcRect b="0" l="0" r="0" t="0"/>
          <a:stretch/>
        </p:blipFill>
        <p:spPr>
          <a:xfrm>
            <a:off x="7120775" y="2471938"/>
            <a:ext cx="9839325" cy="10401300"/>
          </a:xfrm>
          <a:prstGeom prst="rect">
            <a:avLst/>
          </a:prstGeom>
          <a:noFill/>
          <a:ln>
            <a:noFill/>
          </a:ln>
        </p:spPr>
      </p:pic>
      <p:sp>
        <p:nvSpPr>
          <p:cNvPr id="342" name="Google Shape;342;g7aa7dbe9dc_0_0"/>
          <p:cNvSpPr txBox="1"/>
          <p:nvPr/>
        </p:nvSpPr>
        <p:spPr>
          <a:xfrm>
            <a:off x="977647" y="13141800"/>
            <a:ext cx="15472200" cy="5742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Shi - An End-to-End Trainable Neural Network for Image-based Sequence Recognition and Its Application to Scene Text Recognition</a:t>
            </a:r>
            <a:endParaRPr b="0" i="0" sz="2000" u="none" cap="none" strike="noStrike">
              <a:solidFill>
                <a:srgbClr val="000000"/>
              </a:solidFill>
              <a:latin typeface="Arial"/>
              <a:ea typeface="Arial"/>
              <a:cs typeface="Arial"/>
              <a:sym typeface="Arial"/>
            </a:endParaRPr>
          </a:p>
        </p:txBody>
      </p:sp>
      <p:sp>
        <p:nvSpPr>
          <p:cNvPr id="343" name="Google Shape;343;g7aa7dbe9dc_0_0"/>
          <p:cNvSpPr txBox="1"/>
          <p:nvPr/>
        </p:nvSpPr>
        <p:spPr>
          <a:xfrm>
            <a:off x="807232" y="-28369"/>
            <a:ext cx="13746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Bringing it Altogether</a:t>
            </a:r>
            <a:endParaRPr b="1" i="0" sz="8000" u="none" cap="none" strike="noStrike">
              <a:solidFill>
                <a:schemeClr val="accent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1"/>
          <p:cNvSpPr txBox="1"/>
          <p:nvPr/>
        </p:nvSpPr>
        <p:spPr>
          <a:xfrm>
            <a:off x="3485250" y="11011625"/>
            <a:ext cx="6096900" cy="684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500"/>
              <a:buFont typeface="Montserrat"/>
              <a:buNone/>
            </a:pPr>
            <a:r>
              <a:rPr b="0" i="0" lang="en-US" sz="2800" u="none" cap="none" strike="noStrike">
                <a:solidFill>
                  <a:schemeClr val="dk2"/>
                </a:solidFill>
                <a:latin typeface="Montserrat"/>
                <a:ea typeface="Montserrat"/>
                <a:cs typeface="Montserrat"/>
                <a:sym typeface="Montserrat"/>
              </a:rPr>
              <a:t>Gradient Descent Optimizer</a:t>
            </a:r>
            <a:endParaRPr b="0" i="0" sz="1400" u="none" cap="none" strike="noStrike">
              <a:solidFill>
                <a:srgbClr val="000000"/>
              </a:solidFill>
              <a:latin typeface="Arial"/>
              <a:ea typeface="Arial"/>
              <a:cs typeface="Arial"/>
              <a:sym typeface="Arial"/>
            </a:endParaRPr>
          </a:p>
        </p:txBody>
      </p:sp>
      <p:sp>
        <p:nvSpPr>
          <p:cNvPr id="349" name="Google Shape;349;p21"/>
          <p:cNvSpPr txBox="1"/>
          <p:nvPr/>
        </p:nvSpPr>
        <p:spPr>
          <a:xfrm>
            <a:off x="15400850" y="10812825"/>
            <a:ext cx="8537700" cy="684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500"/>
              <a:buFont typeface="Montserrat"/>
              <a:buNone/>
            </a:pPr>
            <a:r>
              <a:rPr b="0" i="0" lang="en-US" sz="2800" u="none" cap="none" strike="noStrike">
                <a:solidFill>
                  <a:schemeClr val="dk2"/>
                </a:solidFill>
                <a:latin typeface="Montserrat"/>
                <a:ea typeface="Montserrat"/>
                <a:cs typeface="Montserrat"/>
                <a:sym typeface="Montserrat"/>
              </a:rPr>
              <a:t>RMSProp Optimizer</a:t>
            </a:r>
            <a:endParaRPr b="0" i="0" sz="1400" u="none" cap="none" strike="noStrike">
              <a:solidFill>
                <a:srgbClr val="000000"/>
              </a:solidFill>
              <a:latin typeface="Arial"/>
              <a:ea typeface="Arial"/>
              <a:cs typeface="Arial"/>
              <a:sym typeface="Arial"/>
            </a:endParaRPr>
          </a:p>
        </p:txBody>
      </p:sp>
      <p:sp>
        <p:nvSpPr>
          <p:cNvPr id="350" name="Google Shape;350;p21"/>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Running the Models</a:t>
            </a:r>
            <a:endParaRPr b="1" i="0" sz="8000" u="none" cap="none" strike="noStrike">
              <a:solidFill>
                <a:schemeClr val="accent6"/>
              </a:solidFill>
              <a:latin typeface="Arial"/>
              <a:ea typeface="Arial"/>
              <a:cs typeface="Arial"/>
              <a:sym typeface="Arial"/>
            </a:endParaRPr>
          </a:p>
        </p:txBody>
      </p:sp>
      <p:pic>
        <p:nvPicPr>
          <p:cNvPr id="351" name="Google Shape;351;p21"/>
          <p:cNvPicPr preferRelativeResize="0"/>
          <p:nvPr/>
        </p:nvPicPr>
        <p:blipFill rotWithShape="1">
          <a:blip r:embed="rId3">
            <a:alphaModFix/>
          </a:blip>
          <a:srcRect b="5325" l="0" r="0" t="38848"/>
          <a:stretch/>
        </p:blipFill>
        <p:spPr>
          <a:xfrm>
            <a:off x="977650" y="2434875"/>
            <a:ext cx="11112095" cy="7822300"/>
          </a:xfrm>
          <a:prstGeom prst="rect">
            <a:avLst/>
          </a:prstGeom>
          <a:noFill/>
          <a:ln>
            <a:noFill/>
          </a:ln>
        </p:spPr>
      </p:pic>
      <p:pic>
        <p:nvPicPr>
          <p:cNvPr id="352" name="Google Shape;352;p21"/>
          <p:cNvPicPr preferRelativeResize="0"/>
          <p:nvPr/>
        </p:nvPicPr>
        <p:blipFill rotWithShape="1">
          <a:blip r:embed="rId4">
            <a:alphaModFix/>
          </a:blip>
          <a:srcRect b="0" l="0" r="6897" t="43012"/>
          <a:stretch/>
        </p:blipFill>
        <p:spPr>
          <a:xfrm>
            <a:off x="12609420" y="2434888"/>
            <a:ext cx="10602480" cy="7822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cxnSp>
        <p:nvCxnSpPr>
          <p:cNvPr id="357" name="Google Shape;357;p22"/>
          <p:cNvCxnSpPr/>
          <p:nvPr/>
        </p:nvCxnSpPr>
        <p:spPr>
          <a:xfrm>
            <a:off x="1498741" y="-1748367"/>
            <a:ext cx="0" cy="0"/>
          </a:xfrm>
          <a:prstGeom prst="straightConnector1">
            <a:avLst/>
          </a:prstGeom>
          <a:noFill/>
          <a:ln>
            <a:noFill/>
          </a:ln>
        </p:spPr>
      </p:cxnSp>
      <p:cxnSp>
        <p:nvCxnSpPr>
          <p:cNvPr id="358" name="Google Shape;358;p22"/>
          <p:cNvCxnSpPr/>
          <p:nvPr/>
        </p:nvCxnSpPr>
        <p:spPr>
          <a:xfrm>
            <a:off x="1498741" y="-1748367"/>
            <a:ext cx="0" cy="0"/>
          </a:xfrm>
          <a:prstGeom prst="straightConnector1">
            <a:avLst/>
          </a:prstGeom>
          <a:noFill/>
          <a:ln>
            <a:noFill/>
          </a:ln>
        </p:spPr>
      </p:cxnSp>
      <p:sp>
        <p:nvSpPr>
          <p:cNvPr id="359" name="Google Shape;359;p22"/>
          <p:cNvSpPr/>
          <p:nvPr/>
        </p:nvSpPr>
        <p:spPr>
          <a:xfrm>
            <a:off x="7226249" y="5387675"/>
            <a:ext cx="14936700" cy="33084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4975"/>
              <a:buFont typeface="Montserrat"/>
              <a:buNone/>
            </a:pPr>
            <a:r>
              <a:rPr b="1" i="0" lang="en-US" sz="12000" u="none" cap="none" strike="noStrike">
                <a:solidFill>
                  <a:schemeClr val="dk1"/>
                </a:solidFill>
                <a:latin typeface="Montserrat"/>
                <a:ea typeface="Montserrat"/>
                <a:cs typeface="Montserrat"/>
                <a:sym typeface="Montserrat"/>
              </a:rPr>
              <a:t>Conclusion</a:t>
            </a:r>
            <a:endParaRPr b="0" i="0" sz="12000" u="none" cap="none" strike="noStrike">
              <a:solidFill>
                <a:srgbClr val="000000"/>
              </a:solidFill>
              <a:latin typeface="Arial"/>
              <a:ea typeface="Arial"/>
              <a:cs typeface="Arial"/>
              <a:sym typeface="Arial"/>
            </a:endParaRPr>
          </a:p>
        </p:txBody>
      </p:sp>
      <p:grpSp>
        <p:nvGrpSpPr>
          <p:cNvPr id="360" name="Google Shape;360;p22"/>
          <p:cNvGrpSpPr/>
          <p:nvPr/>
        </p:nvGrpSpPr>
        <p:grpSpPr>
          <a:xfrm>
            <a:off x="2299691" y="1382905"/>
            <a:ext cx="3511465" cy="3511464"/>
            <a:chOff x="2835275" y="1704975"/>
            <a:chExt cx="4329263" cy="4329262"/>
          </a:xfrm>
        </p:grpSpPr>
        <p:cxnSp>
          <p:nvCxnSpPr>
            <p:cNvPr id="361" name="Google Shape;361;p22"/>
            <p:cNvCxnSpPr/>
            <p:nvPr/>
          </p:nvCxnSpPr>
          <p:spPr>
            <a:xfrm flipH="1">
              <a:off x="3035238" y="1939925"/>
              <a:ext cx="3906900" cy="3892500"/>
            </a:xfrm>
            <a:prstGeom prst="straightConnector1">
              <a:avLst/>
            </a:prstGeom>
            <a:noFill/>
            <a:ln cap="flat" cmpd="sng" w="12700">
              <a:solidFill>
                <a:schemeClr val="dk1"/>
              </a:solidFill>
              <a:prstDash val="solid"/>
              <a:round/>
              <a:headEnd len="sm" w="sm" type="none"/>
              <a:tailEnd len="sm" w="sm" type="none"/>
            </a:ln>
          </p:spPr>
        </p:cxnSp>
        <p:sp>
          <p:nvSpPr>
            <p:cNvPr id="362" name="Google Shape;362;p22"/>
            <p:cNvSpPr/>
            <p:nvPr/>
          </p:nvSpPr>
          <p:spPr>
            <a:xfrm>
              <a:off x="6546850" y="1884363"/>
              <a:ext cx="438300" cy="439800"/>
            </a:xfrm>
            <a:custGeom>
              <a:rect b="b" l="l" r="r" t="t"/>
              <a:pathLst>
                <a:path extrusionOk="0" h="120000" w="120000">
                  <a:moveTo>
                    <a:pt x="0" y="0"/>
                  </a:moveTo>
                  <a:lnTo>
                    <a:pt x="119901" y="0"/>
                  </a:lnTo>
                  <a:lnTo>
                    <a:pt x="119901"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63" name="Google Shape;363;p22"/>
            <p:cNvSpPr/>
            <p:nvPr/>
          </p:nvSpPr>
          <p:spPr>
            <a:xfrm>
              <a:off x="3014663" y="5416550"/>
              <a:ext cx="439800" cy="438300"/>
            </a:xfrm>
            <a:custGeom>
              <a:rect b="b" l="l" r="r" t="t"/>
              <a:pathLst>
                <a:path extrusionOk="0" h="120000" w="120000">
                  <a:moveTo>
                    <a:pt x="119901" y="119901"/>
                  </a:moveTo>
                  <a:lnTo>
                    <a:pt x="0" y="119901"/>
                  </a:lnTo>
                  <a:lnTo>
                    <a:pt x="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cxnSp>
          <p:nvCxnSpPr>
            <p:cNvPr id="364" name="Google Shape;364;p22"/>
            <p:cNvCxnSpPr/>
            <p:nvPr/>
          </p:nvCxnSpPr>
          <p:spPr>
            <a:xfrm>
              <a:off x="3273425" y="2143125"/>
              <a:ext cx="3452700" cy="3452700"/>
            </a:xfrm>
            <a:prstGeom prst="straightConnector1">
              <a:avLst/>
            </a:prstGeom>
            <a:noFill/>
            <a:ln cap="flat" cmpd="sng" w="12700">
              <a:solidFill>
                <a:schemeClr val="dk1"/>
              </a:solidFill>
              <a:prstDash val="solid"/>
              <a:round/>
              <a:headEnd len="sm" w="sm" type="none"/>
              <a:tailEnd len="sm" w="sm" type="none"/>
            </a:ln>
          </p:spPr>
        </p:cxnSp>
        <p:sp>
          <p:nvSpPr>
            <p:cNvPr id="365" name="Google Shape;365;p22"/>
            <p:cNvSpPr/>
            <p:nvPr/>
          </p:nvSpPr>
          <p:spPr>
            <a:xfrm>
              <a:off x="6726238" y="5595937"/>
              <a:ext cx="438300" cy="438300"/>
            </a:xfrm>
            <a:custGeom>
              <a:rect b="b" l="l" r="r" t="t"/>
              <a:pathLst>
                <a:path extrusionOk="0" h="120000" w="120000">
                  <a:moveTo>
                    <a:pt x="0" y="119901"/>
                  </a:moveTo>
                  <a:lnTo>
                    <a:pt x="0" y="0"/>
                  </a:lnTo>
                  <a:lnTo>
                    <a:pt x="119901"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66" name="Google Shape;366;p22"/>
            <p:cNvSpPr/>
            <p:nvPr/>
          </p:nvSpPr>
          <p:spPr>
            <a:xfrm>
              <a:off x="2835275" y="1704975"/>
              <a:ext cx="439800" cy="439800"/>
            </a:xfrm>
            <a:custGeom>
              <a:rect b="b" l="l" r="r" t="t"/>
              <a:pathLst>
                <a:path extrusionOk="0" h="120000" w="120000">
                  <a:moveTo>
                    <a:pt x="119901" y="0"/>
                  </a:moveTo>
                  <a:lnTo>
                    <a:pt x="119901" y="119901"/>
                  </a:lnTo>
                  <a:lnTo>
                    <a:pt x="0"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67" name="Google Shape;367;p22"/>
            <p:cNvSpPr/>
            <p:nvPr/>
          </p:nvSpPr>
          <p:spPr>
            <a:xfrm>
              <a:off x="4162425" y="2479675"/>
              <a:ext cx="1665300" cy="282600"/>
            </a:xfrm>
            <a:custGeom>
              <a:rect b="b" l="l" r="r" t="t"/>
              <a:pathLst>
                <a:path extrusionOk="0" h="120000" w="120000">
                  <a:moveTo>
                    <a:pt x="119974" y="114942"/>
                  </a:moveTo>
                  <a:lnTo>
                    <a:pt x="119974" y="114942"/>
                  </a:lnTo>
                  <a:cubicBezTo>
                    <a:pt x="103757" y="43218"/>
                    <a:pt x="82663" y="0"/>
                    <a:pt x="59987" y="0"/>
                  </a:cubicBezTo>
                  <a:cubicBezTo>
                    <a:pt x="37284" y="0"/>
                    <a:pt x="17020" y="43218"/>
                    <a:pt x="0" y="119846"/>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68" name="Google Shape;368;p22"/>
            <p:cNvSpPr/>
            <p:nvPr/>
          </p:nvSpPr>
          <p:spPr>
            <a:xfrm>
              <a:off x="6097587" y="3009900"/>
              <a:ext cx="292200" cy="1698600"/>
            </a:xfrm>
            <a:custGeom>
              <a:rect b="b" l="l" r="r" t="t"/>
              <a:pathLst>
                <a:path extrusionOk="0" h="120000" w="120000">
                  <a:moveTo>
                    <a:pt x="4575" y="119974"/>
                  </a:moveTo>
                  <a:lnTo>
                    <a:pt x="4575" y="119974"/>
                  </a:lnTo>
                  <a:cubicBezTo>
                    <a:pt x="78376" y="103293"/>
                    <a:pt x="119852" y="82619"/>
                    <a:pt x="119852" y="60394"/>
                  </a:cubicBezTo>
                  <a:cubicBezTo>
                    <a:pt x="119852" y="38143"/>
                    <a:pt x="73800" y="16681"/>
                    <a:pt x="0"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69" name="Google Shape;369;p22"/>
            <p:cNvSpPr/>
            <p:nvPr/>
          </p:nvSpPr>
          <p:spPr>
            <a:xfrm>
              <a:off x="3611562" y="3021013"/>
              <a:ext cx="293700" cy="1676400"/>
            </a:xfrm>
            <a:custGeom>
              <a:rect b="b" l="l" r="r" t="t"/>
              <a:pathLst>
                <a:path extrusionOk="0" h="120000" w="120000">
                  <a:moveTo>
                    <a:pt x="119852" y="0"/>
                  </a:moveTo>
                  <a:lnTo>
                    <a:pt x="119852" y="0"/>
                  </a:lnTo>
                  <a:cubicBezTo>
                    <a:pt x="41572" y="16929"/>
                    <a:pt x="0" y="37852"/>
                    <a:pt x="0" y="60399"/>
                  </a:cubicBezTo>
                  <a:cubicBezTo>
                    <a:pt x="0" y="82920"/>
                    <a:pt x="41572" y="103869"/>
                    <a:pt x="110565" y="119974"/>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70" name="Google Shape;370;p22"/>
            <p:cNvSpPr/>
            <p:nvPr/>
          </p:nvSpPr>
          <p:spPr>
            <a:xfrm>
              <a:off x="4140200" y="4967287"/>
              <a:ext cx="1709700" cy="292200"/>
            </a:xfrm>
            <a:custGeom>
              <a:rect b="b" l="l" r="r" t="t"/>
              <a:pathLst>
                <a:path extrusionOk="0" h="120000" w="120000">
                  <a:moveTo>
                    <a:pt x="0" y="0"/>
                  </a:moveTo>
                  <a:lnTo>
                    <a:pt x="0" y="0"/>
                  </a:lnTo>
                  <a:cubicBezTo>
                    <a:pt x="16572" y="73800"/>
                    <a:pt x="37894" y="119852"/>
                    <a:pt x="60000" y="119852"/>
                  </a:cubicBezTo>
                  <a:cubicBezTo>
                    <a:pt x="82863" y="119852"/>
                    <a:pt x="103402" y="73800"/>
                    <a:pt x="119974"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3"/>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Lessons Learned</a:t>
            </a:r>
            <a:endParaRPr b="1" i="0" sz="8000" u="none" cap="none" strike="noStrike">
              <a:solidFill>
                <a:schemeClr val="accent6"/>
              </a:solidFill>
              <a:latin typeface="Arial"/>
              <a:ea typeface="Arial"/>
              <a:cs typeface="Arial"/>
              <a:sym typeface="Arial"/>
            </a:endParaRPr>
          </a:p>
        </p:txBody>
      </p:sp>
      <p:grpSp>
        <p:nvGrpSpPr>
          <p:cNvPr id="376" name="Google Shape;376;p23"/>
          <p:cNvGrpSpPr/>
          <p:nvPr/>
        </p:nvGrpSpPr>
        <p:grpSpPr>
          <a:xfrm>
            <a:off x="22516403" y="18228"/>
            <a:ext cx="763042" cy="3863293"/>
            <a:chOff x="3942028" y="-1847"/>
            <a:chExt cx="763042" cy="3863293"/>
          </a:xfrm>
        </p:grpSpPr>
        <p:sp>
          <p:nvSpPr>
            <p:cNvPr id="377" name="Google Shape;377;p23"/>
            <p:cNvSpPr/>
            <p:nvPr/>
          </p:nvSpPr>
          <p:spPr>
            <a:xfrm>
              <a:off x="4288244" y="-1847"/>
              <a:ext cx="72000" cy="2651700"/>
            </a:xfrm>
            <a:prstGeom prst="rect">
              <a:avLst/>
            </a:pr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78" name="Google Shape;378;p23"/>
            <p:cNvSpPr/>
            <p:nvPr/>
          </p:nvSpPr>
          <p:spPr>
            <a:xfrm flipH="1" rot="5400000">
              <a:off x="3694671" y="2851048"/>
              <a:ext cx="1257755" cy="763042"/>
            </a:xfrm>
            <a:custGeom>
              <a:rect b="b" l="l" r="r" t="t"/>
              <a:pathLst>
                <a:path extrusionOk="0" h="652173" w="1075004">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79" name="Google Shape;379;p23"/>
          <p:cNvGrpSpPr/>
          <p:nvPr/>
        </p:nvGrpSpPr>
        <p:grpSpPr>
          <a:xfrm>
            <a:off x="21732908" y="18228"/>
            <a:ext cx="763042" cy="2936601"/>
            <a:chOff x="3158533" y="-1847"/>
            <a:chExt cx="763042" cy="2936601"/>
          </a:xfrm>
        </p:grpSpPr>
        <p:sp>
          <p:nvSpPr>
            <p:cNvPr id="380" name="Google Shape;380;p23"/>
            <p:cNvSpPr/>
            <p:nvPr/>
          </p:nvSpPr>
          <p:spPr>
            <a:xfrm>
              <a:off x="3501625" y="-1847"/>
              <a:ext cx="72000" cy="1737300"/>
            </a:xfrm>
            <a:prstGeom prst="rect">
              <a:avLst/>
            </a:prstGeom>
            <a:solidFill>
              <a:srgbClr val="5658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81" name="Google Shape;381;p23"/>
            <p:cNvSpPr/>
            <p:nvPr/>
          </p:nvSpPr>
          <p:spPr>
            <a:xfrm flipH="1" rot="5400000">
              <a:off x="2911176" y="1924355"/>
              <a:ext cx="1257755" cy="763042"/>
            </a:xfrm>
            <a:custGeom>
              <a:rect b="b" l="l" r="r" t="t"/>
              <a:pathLst>
                <a:path extrusionOk="0" h="652173" w="1075004">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rgbClr val="5658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82" name="Google Shape;382;p23"/>
          <p:cNvGrpSpPr/>
          <p:nvPr/>
        </p:nvGrpSpPr>
        <p:grpSpPr>
          <a:xfrm>
            <a:off x="20592942" y="18228"/>
            <a:ext cx="1434185" cy="5489411"/>
            <a:chOff x="2018567" y="-1847"/>
            <a:chExt cx="1434185" cy="5489411"/>
          </a:xfrm>
        </p:grpSpPr>
        <p:sp>
          <p:nvSpPr>
            <p:cNvPr id="383" name="Google Shape;383;p23"/>
            <p:cNvSpPr/>
            <p:nvPr/>
          </p:nvSpPr>
          <p:spPr>
            <a:xfrm>
              <a:off x="2701620" y="-1847"/>
              <a:ext cx="72000" cy="4023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84" name="Google Shape;384;p23"/>
            <p:cNvSpPr/>
            <p:nvPr/>
          </p:nvSpPr>
          <p:spPr>
            <a:xfrm flipH="1" rot="5400000">
              <a:off x="1974221" y="4009034"/>
              <a:ext cx="1522876" cy="1434185"/>
            </a:xfrm>
            <a:custGeom>
              <a:rect b="b" l="l" r="r" t="t"/>
              <a:pathLst>
                <a:path extrusionOk="0" h="2758049" w="2928608">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85" name="Google Shape;385;p23"/>
          <p:cNvGrpSpPr/>
          <p:nvPr/>
        </p:nvGrpSpPr>
        <p:grpSpPr>
          <a:xfrm>
            <a:off x="19382420" y="18228"/>
            <a:ext cx="763044" cy="3628897"/>
            <a:chOff x="808045" y="-1847"/>
            <a:chExt cx="763044" cy="3628897"/>
          </a:xfrm>
        </p:grpSpPr>
        <p:sp>
          <p:nvSpPr>
            <p:cNvPr id="386" name="Google Shape;386;p23"/>
            <p:cNvSpPr/>
            <p:nvPr/>
          </p:nvSpPr>
          <p:spPr>
            <a:xfrm>
              <a:off x="1152817" y="-1847"/>
              <a:ext cx="72000" cy="2377500"/>
            </a:xfrm>
            <a:prstGeom prst="rect">
              <a:avLst/>
            </a:pr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87" name="Google Shape;387;p23"/>
            <p:cNvSpPr/>
            <p:nvPr/>
          </p:nvSpPr>
          <p:spPr>
            <a:xfrm flipH="1" rot="5400000">
              <a:off x="560690" y="2616650"/>
              <a:ext cx="1257755" cy="763044"/>
            </a:xfrm>
            <a:custGeom>
              <a:rect b="b" l="l" r="r" t="t"/>
              <a:pathLst>
                <a:path extrusionOk="0" h="652174" w="107500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88" name="Google Shape;388;p23"/>
          <p:cNvGrpSpPr/>
          <p:nvPr/>
        </p:nvGrpSpPr>
        <p:grpSpPr>
          <a:xfrm>
            <a:off x="20165915" y="-9"/>
            <a:ext cx="763042" cy="2449849"/>
            <a:chOff x="1591540" y="-20084"/>
            <a:chExt cx="763042" cy="2449849"/>
          </a:xfrm>
        </p:grpSpPr>
        <p:sp>
          <p:nvSpPr>
            <p:cNvPr id="389" name="Google Shape;389;p23"/>
            <p:cNvSpPr/>
            <p:nvPr/>
          </p:nvSpPr>
          <p:spPr>
            <a:xfrm>
              <a:off x="1936171" y="-20084"/>
              <a:ext cx="72000" cy="1188000"/>
            </a:xfrm>
            <a:prstGeom prst="rect">
              <a:avLst/>
            </a:prstGeom>
            <a:solidFill>
              <a:srgbClr val="5658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90" name="Google Shape;390;p23"/>
            <p:cNvSpPr/>
            <p:nvPr/>
          </p:nvSpPr>
          <p:spPr>
            <a:xfrm flipH="1" rot="5400000">
              <a:off x="1344184" y="1419367"/>
              <a:ext cx="1257755" cy="763042"/>
            </a:xfrm>
            <a:custGeom>
              <a:rect b="b" l="l" r="r" t="t"/>
              <a:pathLst>
                <a:path extrusionOk="0" h="652173" w="1075004">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rgbClr val="5658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91" name="Google Shape;391;p23"/>
          <p:cNvSpPr/>
          <p:nvPr/>
        </p:nvSpPr>
        <p:spPr>
          <a:xfrm>
            <a:off x="10384205" y="5025338"/>
            <a:ext cx="264000" cy="3766500"/>
          </a:xfrm>
          <a:prstGeom prst="rect">
            <a:avLst/>
          </a:prstGeom>
          <a:solidFill>
            <a:srgbClr val="1ED0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392" name="Google Shape;392;p23"/>
          <p:cNvSpPr/>
          <p:nvPr/>
        </p:nvSpPr>
        <p:spPr>
          <a:xfrm>
            <a:off x="13358769" y="6754079"/>
            <a:ext cx="264000" cy="20376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393" name="Google Shape;393;p23"/>
          <p:cNvSpPr/>
          <p:nvPr/>
        </p:nvSpPr>
        <p:spPr>
          <a:xfrm flipH="1">
            <a:off x="9011089" y="8381868"/>
            <a:ext cx="5633906" cy="3677784"/>
          </a:xfrm>
          <a:custGeom>
            <a:rect b="b" l="l" r="r" t="t"/>
            <a:pathLst>
              <a:path extrusionOk="0" h="1690935" w="2304256">
                <a:moveTo>
                  <a:pt x="2302739" y="0"/>
                </a:moveTo>
                <a:lnTo>
                  <a:pt x="270214" y="0"/>
                </a:lnTo>
                <a:lnTo>
                  <a:pt x="270214" y="25876"/>
                </a:lnTo>
                <a:lnTo>
                  <a:pt x="266297" y="60666"/>
                </a:lnTo>
                <a:lnTo>
                  <a:pt x="254549" y="96265"/>
                </a:lnTo>
                <a:lnTo>
                  <a:pt x="233402" y="139146"/>
                </a:lnTo>
                <a:lnTo>
                  <a:pt x="207556" y="178790"/>
                </a:lnTo>
                <a:lnTo>
                  <a:pt x="179359" y="213579"/>
                </a:lnTo>
                <a:lnTo>
                  <a:pt x="149597" y="249179"/>
                </a:lnTo>
                <a:lnTo>
                  <a:pt x="118268" y="281542"/>
                </a:lnTo>
                <a:lnTo>
                  <a:pt x="86938" y="313904"/>
                </a:lnTo>
                <a:lnTo>
                  <a:pt x="57176" y="349503"/>
                </a:lnTo>
                <a:lnTo>
                  <a:pt x="46994" y="359212"/>
                </a:lnTo>
                <a:lnTo>
                  <a:pt x="34462" y="371348"/>
                </a:lnTo>
                <a:lnTo>
                  <a:pt x="21148" y="385911"/>
                </a:lnTo>
                <a:lnTo>
                  <a:pt x="10182" y="400475"/>
                </a:lnTo>
                <a:lnTo>
                  <a:pt x="3134" y="418274"/>
                </a:lnTo>
                <a:lnTo>
                  <a:pt x="0" y="437691"/>
                </a:lnTo>
                <a:lnTo>
                  <a:pt x="3916" y="457918"/>
                </a:lnTo>
                <a:lnTo>
                  <a:pt x="14099" y="477336"/>
                </a:lnTo>
                <a:lnTo>
                  <a:pt x="31329" y="493517"/>
                </a:lnTo>
                <a:lnTo>
                  <a:pt x="50910" y="504844"/>
                </a:lnTo>
                <a:lnTo>
                  <a:pt x="75190" y="515362"/>
                </a:lnTo>
                <a:lnTo>
                  <a:pt x="101037" y="524261"/>
                </a:lnTo>
                <a:lnTo>
                  <a:pt x="126883" y="533162"/>
                </a:lnTo>
                <a:lnTo>
                  <a:pt x="151947" y="542060"/>
                </a:lnTo>
                <a:lnTo>
                  <a:pt x="176227" y="552579"/>
                </a:lnTo>
                <a:lnTo>
                  <a:pt x="198157" y="563906"/>
                </a:lnTo>
                <a:lnTo>
                  <a:pt x="213822" y="578469"/>
                </a:lnTo>
                <a:lnTo>
                  <a:pt x="209123" y="597886"/>
                </a:lnTo>
                <a:lnTo>
                  <a:pt x="200507" y="615686"/>
                </a:lnTo>
                <a:lnTo>
                  <a:pt x="191891" y="634295"/>
                </a:lnTo>
                <a:lnTo>
                  <a:pt x="182493" y="652094"/>
                </a:lnTo>
                <a:lnTo>
                  <a:pt x="173877" y="669893"/>
                </a:lnTo>
                <a:lnTo>
                  <a:pt x="167611" y="687693"/>
                </a:lnTo>
                <a:lnTo>
                  <a:pt x="165262" y="703874"/>
                </a:lnTo>
                <a:lnTo>
                  <a:pt x="166828" y="721673"/>
                </a:lnTo>
                <a:lnTo>
                  <a:pt x="175443" y="737855"/>
                </a:lnTo>
                <a:lnTo>
                  <a:pt x="191108" y="754036"/>
                </a:lnTo>
                <a:lnTo>
                  <a:pt x="213822" y="770218"/>
                </a:lnTo>
                <a:lnTo>
                  <a:pt x="209123" y="783163"/>
                </a:lnTo>
                <a:lnTo>
                  <a:pt x="202073" y="796108"/>
                </a:lnTo>
                <a:lnTo>
                  <a:pt x="196591" y="811480"/>
                </a:lnTo>
                <a:lnTo>
                  <a:pt x="195024" y="827661"/>
                </a:lnTo>
                <a:lnTo>
                  <a:pt x="198157" y="843843"/>
                </a:lnTo>
                <a:lnTo>
                  <a:pt x="206773" y="858406"/>
                </a:lnTo>
                <a:lnTo>
                  <a:pt x="217738" y="869733"/>
                </a:lnTo>
                <a:lnTo>
                  <a:pt x="231836" y="880250"/>
                </a:lnTo>
                <a:lnTo>
                  <a:pt x="245934" y="887532"/>
                </a:lnTo>
                <a:lnTo>
                  <a:pt x="259249" y="896432"/>
                </a:lnTo>
                <a:lnTo>
                  <a:pt x="271781" y="908568"/>
                </a:lnTo>
                <a:lnTo>
                  <a:pt x="278829" y="921513"/>
                </a:lnTo>
                <a:lnTo>
                  <a:pt x="285878" y="944976"/>
                </a:lnTo>
                <a:lnTo>
                  <a:pt x="285878" y="971675"/>
                </a:lnTo>
                <a:lnTo>
                  <a:pt x="283529" y="996756"/>
                </a:lnTo>
                <a:lnTo>
                  <a:pt x="277263" y="1022646"/>
                </a:lnTo>
                <a:lnTo>
                  <a:pt x="271781" y="1047727"/>
                </a:lnTo>
                <a:lnTo>
                  <a:pt x="267865" y="1070381"/>
                </a:lnTo>
                <a:lnTo>
                  <a:pt x="264732" y="1102744"/>
                </a:lnTo>
                <a:lnTo>
                  <a:pt x="267865" y="1131870"/>
                </a:lnTo>
                <a:lnTo>
                  <a:pt x="276480" y="1158569"/>
                </a:lnTo>
                <a:lnTo>
                  <a:pt x="287445" y="1182033"/>
                </a:lnTo>
                <a:lnTo>
                  <a:pt x="303109" y="1200640"/>
                </a:lnTo>
                <a:lnTo>
                  <a:pt x="323474" y="1218440"/>
                </a:lnTo>
                <a:lnTo>
                  <a:pt x="343054" y="1233004"/>
                </a:lnTo>
                <a:lnTo>
                  <a:pt x="365767" y="1245140"/>
                </a:lnTo>
                <a:lnTo>
                  <a:pt x="388482" y="1255658"/>
                </a:lnTo>
                <a:lnTo>
                  <a:pt x="411195" y="1261321"/>
                </a:lnTo>
                <a:lnTo>
                  <a:pt x="452706" y="1268603"/>
                </a:lnTo>
                <a:lnTo>
                  <a:pt x="496567" y="1271839"/>
                </a:lnTo>
                <a:lnTo>
                  <a:pt x="542777" y="1270221"/>
                </a:lnTo>
                <a:lnTo>
                  <a:pt x="588205" y="1265367"/>
                </a:lnTo>
                <a:lnTo>
                  <a:pt x="633632" y="1259702"/>
                </a:lnTo>
                <a:lnTo>
                  <a:pt x="676710" y="1250803"/>
                </a:lnTo>
                <a:lnTo>
                  <a:pt x="715087" y="1240286"/>
                </a:lnTo>
                <a:lnTo>
                  <a:pt x="748766" y="1228958"/>
                </a:lnTo>
                <a:lnTo>
                  <a:pt x="762864" y="1224104"/>
                </a:lnTo>
                <a:lnTo>
                  <a:pt x="781662" y="1218440"/>
                </a:lnTo>
                <a:lnTo>
                  <a:pt x="802025" y="1212777"/>
                </a:lnTo>
                <a:lnTo>
                  <a:pt x="823173" y="1207113"/>
                </a:lnTo>
                <a:lnTo>
                  <a:pt x="845886" y="1203877"/>
                </a:lnTo>
                <a:lnTo>
                  <a:pt x="868600" y="1202259"/>
                </a:lnTo>
                <a:lnTo>
                  <a:pt x="888180" y="1205495"/>
                </a:lnTo>
                <a:lnTo>
                  <a:pt x="905412" y="1212777"/>
                </a:lnTo>
                <a:lnTo>
                  <a:pt x="921076" y="1227340"/>
                </a:lnTo>
                <a:lnTo>
                  <a:pt x="935175" y="1250803"/>
                </a:lnTo>
                <a:lnTo>
                  <a:pt x="948489" y="1280738"/>
                </a:lnTo>
                <a:lnTo>
                  <a:pt x="961021" y="1315528"/>
                </a:lnTo>
                <a:lnTo>
                  <a:pt x="971203" y="1355173"/>
                </a:lnTo>
                <a:lnTo>
                  <a:pt x="981385" y="1396435"/>
                </a:lnTo>
                <a:lnTo>
                  <a:pt x="990000" y="1439316"/>
                </a:lnTo>
                <a:lnTo>
                  <a:pt x="997832" y="1483005"/>
                </a:lnTo>
                <a:lnTo>
                  <a:pt x="1005665" y="1525886"/>
                </a:lnTo>
                <a:lnTo>
                  <a:pt x="1011148" y="1565530"/>
                </a:lnTo>
                <a:lnTo>
                  <a:pt x="1018196" y="1602747"/>
                </a:lnTo>
                <a:lnTo>
                  <a:pt x="1023680" y="1633491"/>
                </a:lnTo>
                <a:lnTo>
                  <a:pt x="1028379" y="1660191"/>
                </a:lnTo>
                <a:lnTo>
                  <a:pt x="1134898" y="1678799"/>
                </a:lnTo>
                <a:lnTo>
                  <a:pt x="1242983" y="1689317"/>
                </a:lnTo>
                <a:lnTo>
                  <a:pt x="1354201" y="1690935"/>
                </a:lnTo>
                <a:lnTo>
                  <a:pt x="1467769" y="1685272"/>
                </a:lnTo>
                <a:lnTo>
                  <a:pt x="1585253" y="1669090"/>
                </a:lnTo>
                <a:lnTo>
                  <a:pt x="1705871" y="1646436"/>
                </a:lnTo>
                <a:lnTo>
                  <a:pt x="1829621" y="1615692"/>
                </a:lnTo>
                <a:lnTo>
                  <a:pt x="1959636" y="1577666"/>
                </a:lnTo>
                <a:lnTo>
                  <a:pt x="2093568" y="1533168"/>
                </a:lnTo>
                <a:lnTo>
                  <a:pt x="2078686" y="1496759"/>
                </a:lnTo>
                <a:lnTo>
                  <a:pt x="2064589" y="1455497"/>
                </a:lnTo>
                <a:lnTo>
                  <a:pt x="2052057" y="1410189"/>
                </a:lnTo>
                <a:lnTo>
                  <a:pt x="2039525" y="1365691"/>
                </a:lnTo>
                <a:lnTo>
                  <a:pt x="2027777" y="1326046"/>
                </a:lnTo>
                <a:lnTo>
                  <a:pt x="2015246" y="1293683"/>
                </a:lnTo>
                <a:lnTo>
                  <a:pt x="2006630" y="1271839"/>
                </a:lnTo>
                <a:lnTo>
                  <a:pt x="1996448" y="1241903"/>
                </a:lnTo>
                <a:lnTo>
                  <a:pt x="1986266" y="1207922"/>
                </a:lnTo>
                <a:lnTo>
                  <a:pt x="1975300" y="1169896"/>
                </a:lnTo>
                <a:lnTo>
                  <a:pt x="1965119" y="1130252"/>
                </a:lnTo>
                <a:lnTo>
                  <a:pt x="1954937" y="1088990"/>
                </a:lnTo>
                <a:lnTo>
                  <a:pt x="1946321" y="1047727"/>
                </a:lnTo>
                <a:lnTo>
                  <a:pt x="1940839" y="1009701"/>
                </a:lnTo>
                <a:lnTo>
                  <a:pt x="1936923" y="973293"/>
                </a:lnTo>
                <a:lnTo>
                  <a:pt x="1935356" y="943358"/>
                </a:lnTo>
                <a:lnTo>
                  <a:pt x="1936923" y="918276"/>
                </a:lnTo>
                <a:lnTo>
                  <a:pt x="1949455" y="865687"/>
                </a:lnTo>
                <a:lnTo>
                  <a:pt x="1965119" y="817143"/>
                </a:lnTo>
                <a:lnTo>
                  <a:pt x="1984700" y="771026"/>
                </a:lnTo>
                <a:lnTo>
                  <a:pt x="2008980" y="730573"/>
                </a:lnTo>
                <a:lnTo>
                  <a:pt x="2045008" y="680412"/>
                </a:lnTo>
                <a:lnTo>
                  <a:pt x="2081820" y="630249"/>
                </a:lnTo>
                <a:lnTo>
                  <a:pt x="2118631" y="581705"/>
                </a:lnTo>
                <a:lnTo>
                  <a:pt x="2156226" y="529925"/>
                </a:lnTo>
                <a:lnTo>
                  <a:pt x="2189904" y="477336"/>
                </a:lnTo>
                <a:lnTo>
                  <a:pt x="2222800" y="423128"/>
                </a:lnTo>
                <a:lnTo>
                  <a:pt x="2250214" y="364066"/>
                </a:lnTo>
                <a:lnTo>
                  <a:pt x="2272927" y="300959"/>
                </a:lnTo>
                <a:lnTo>
                  <a:pt x="2290158" y="227334"/>
                </a:lnTo>
                <a:lnTo>
                  <a:pt x="2299557" y="152091"/>
                </a:lnTo>
                <a:lnTo>
                  <a:pt x="2304256" y="75229"/>
                </a:lnTo>
                <a:close/>
              </a:path>
            </a:pathLst>
          </a:custGeom>
          <a:solidFill>
            <a:srgbClr val="56587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94" name="Google Shape;394;p23"/>
          <p:cNvSpPr/>
          <p:nvPr/>
        </p:nvSpPr>
        <p:spPr>
          <a:xfrm flipH="1">
            <a:off x="5953679" y="5046069"/>
            <a:ext cx="4643400" cy="1054500"/>
          </a:xfrm>
          <a:prstGeom prst="homePlate">
            <a:avLst>
              <a:gd fmla="val 50000" name="adj"/>
            </a:avLst>
          </a:prstGeom>
          <a:solidFill>
            <a:srgbClr val="FFFFFF"/>
          </a:solidFill>
          <a:ln cap="flat" cmpd="sng" w="38100">
            <a:solidFill>
              <a:srgbClr val="1ED0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395" name="Google Shape;395;p23"/>
          <p:cNvSpPr txBox="1"/>
          <p:nvPr/>
        </p:nvSpPr>
        <p:spPr>
          <a:xfrm>
            <a:off x="6493425" y="5246550"/>
            <a:ext cx="4103700" cy="67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F3F3F"/>
                </a:solidFill>
                <a:latin typeface="Arial"/>
                <a:ea typeface="Arial"/>
                <a:cs typeface="Arial"/>
                <a:sym typeface="Arial"/>
              </a:rPr>
              <a:t>PRE-PROCESSING</a:t>
            </a:r>
            <a:endParaRPr b="1" i="0" sz="3000" u="none" cap="none" strike="noStrike">
              <a:solidFill>
                <a:srgbClr val="3F3F3F"/>
              </a:solidFill>
              <a:latin typeface="Arial"/>
              <a:ea typeface="Arial"/>
              <a:cs typeface="Arial"/>
              <a:sym typeface="Arial"/>
            </a:endParaRPr>
          </a:p>
        </p:txBody>
      </p:sp>
      <p:sp>
        <p:nvSpPr>
          <p:cNvPr id="396" name="Google Shape;396;p23"/>
          <p:cNvSpPr/>
          <p:nvPr/>
        </p:nvSpPr>
        <p:spPr>
          <a:xfrm>
            <a:off x="13358775" y="5839025"/>
            <a:ext cx="3149700" cy="1054500"/>
          </a:xfrm>
          <a:prstGeom prst="homePlate">
            <a:avLst>
              <a:gd fmla="val 50000" name="adj"/>
            </a:avLst>
          </a:prstGeom>
          <a:solidFill>
            <a:srgbClr val="FFFFFF"/>
          </a:solidFill>
          <a:ln cap="flat" cmpd="sng" w="38100">
            <a:solidFill>
              <a:srgbClr val="1ED0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397" name="Google Shape;397;p23"/>
          <p:cNvSpPr txBox="1"/>
          <p:nvPr/>
        </p:nvSpPr>
        <p:spPr>
          <a:xfrm>
            <a:off x="13927275" y="6107375"/>
            <a:ext cx="4643400" cy="67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3F3F3F"/>
                </a:solidFill>
                <a:latin typeface="Arial"/>
                <a:ea typeface="Arial"/>
                <a:cs typeface="Arial"/>
                <a:sym typeface="Arial"/>
              </a:rPr>
              <a:t>MODELS</a:t>
            </a:r>
            <a:endParaRPr b="1" i="0" sz="3000" u="none" cap="none" strike="noStrike">
              <a:solidFill>
                <a:srgbClr val="3F3F3F"/>
              </a:solidFill>
              <a:latin typeface="Arial"/>
              <a:ea typeface="Arial"/>
              <a:cs typeface="Arial"/>
              <a:sym typeface="Arial"/>
            </a:endParaRPr>
          </a:p>
        </p:txBody>
      </p:sp>
      <p:sp>
        <p:nvSpPr>
          <p:cNvPr id="398" name="Google Shape;398;p23"/>
          <p:cNvSpPr txBox="1"/>
          <p:nvPr/>
        </p:nvSpPr>
        <p:spPr>
          <a:xfrm>
            <a:off x="880150" y="5839025"/>
            <a:ext cx="10689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Montserrat"/>
                <a:ea typeface="Montserrat"/>
                <a:cs typeface="Montserrat"/>
                <a:sym typeface="Montserrat"/>
              </a:rPr>
              <a:t>Preprocessing Images</a:t>
            </a:r>
            <a:endParaRPr b="1"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Grey-scaled</a:t>
            </a:r>
            <a:endParaRPr b="0"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Resized Dimensions</a:t>
            </a:r>
            <a:endParaRPr b="0"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Fixing Kernel Striding Window Size</a:t>
            </a:r>
            <a:endParaRPr b="0"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Transposed</a:t>
            </a:r>
            <a:endParaRPr b="0" i="0" sz="1400" u="none" cap="none" strike="noStrike">
              <a:solidFill>
                <a:srgbClr val="000000"/>
              </a:solidFill>
              <a:latin typeface="Arial"/>
              <a:ea typeface="Arial"/>
              <a:cs typeface="Arial"/>
              <a:sym typeface="Arial"/>
            </a:endParaRPr>
          </a:p>
        </p:txBody>
      </p:sp>
      <p:sp>
        <p:nvSpPr>
          <p:cNvPr id="399" name="Google Shape;399;p23"/>
          <p:cNvSpPr txBox="1"/>
          <p:nvPr/>
        </p:nvSpPr>
        <p:spPr>
          <a:xfrm>
            <a:off x="13730600" y="7019725"/>
            <a:ext cx="10689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Montserrat"/>
                <a:ea typeface="Montserrat"/>
                <a:cs typeface="Montserrat"/>
                <a:sym typeface="Montserrat"/>
              </a:rPr>
              <a:t>RNN+CNN Models</a:t>
            </a:r>
            <a:endParaRPr b="0"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CNN performs well on images</a:t>
            </a:r>
            <a:endParaRPr b="0" i="0" sz="3000" u="none" cap="none" strike="noStrike">
              <a:solidFill>
                <a:schemeClr val="dk1"/>
              </a:solidFill>
              <a:latin typeface="Montserrat"/>
              <a:ea typeface="Montserrat"/>
              <a:cs typeface="Montserrat"/>
              <a:sym typeface="Montserrat"/>
            </a:endParaRPr>
          </a:p>
          <a:p>
            <a:pPr indent="-419100" lvl="2" marL="1371600" marR="0" rtl="0" algn="l">
              <a:lnSpc>
                <a:spcPct val="100000"/>
              </a:lnSpc>
              <a:spcBef>
                <a:spcPts val="0"/>
              </a:spcBef>
              <a:spcAft>
                <a:spcPts val="0"/>
              </a:spcAft>
              <a:buClr>
                <a:schemeClr val="dk1"/>
              </a:buClr>
              <a:buSzPts val="3000"/>
              <a:buFont typeface="Montserrat"/>
              <a:buChar char="■"/>
            </a:pPr>
            <a:r>
              <a:rPr b="0" i="0" lang="en-US" sz="3000" u="none" cap="none" strike="noStrike">
                <a:solidFill>
                  <a:schemeClr val="dk1"/>
                </a:solidFill>
                <a:latin typeface="Montserrat"/>
                <a:ea typeface="Montserrat"/>
                <a:cs typeface="Montserrat"/>
                <a:sym typeface="Montserrat"/>
              </a:rPr>
              <a:t>RNN helps to learn better for sequential models</a:t>
            </a:r>
            <a:endParaRPr b="0" i="0" sz="3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7aa7dbe9dc_3_0"/>
          <p:cNvSpPr txBox="1"/>
          <p:nvPr/>
        </p:nvSpPr>
        <p:spPr>
          <a:xfrm>
            <a:off x="807232" y="-28369"/>
            <a:ext cx="13746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Future Steps</a:t>
            </a:r>
            <a:endParaRPr b="1" i="0" sz="8000" u="none" cap="none" strike="noStrike">
              <a:solidFill>
                <a:schemeClr val="accent6"/>
              </a:solidFill>
              <a:latin typeface="Arial"/>
              <a:ea typeface="Arial"/>
              <a:cs typeface="Arial"/>
              <a:sym typeface="Arial"/>
            </a:endParaRPr>
          </a:p>
        </p:txBody>
      </p:sp>
      <p:grpSp>
        <p:nvGrpSpPr>
          <p:cNvPr id="405" name="Google Shape;405;g7aa7dbe9dc_3_0"/>
          <p:cNvGrpSpPr/>
          <p:nvPr/>
        </p:nvGrpSpPr>
        <p:grpSpPr>
          <a:xfrm>
            <a:off x="8209617" y="3116521"/>
            <a:ext cx="7892432" cy="7894833"/>
            <a:chOff x="2568271" y="1785649"/>
            <a:chExt cx="3953134" cy="3729079"/>
          </a:xfrm>
        </p:grpSpPr>
        <p:grpSp>
          <p:nvGrpSpPr>
            <p:cNvPr id="406" name="Google Shape;406;g7aa7dbe9dc_3_0"/>
            <p:cNvGrpSpPr/>
            <p:nvPr/>
          </p:nvGrpSpPr>
          <p:grpSpPr>
            <a:xfrm>
              <a:off x="3945586" y="1785649"/>
              <a:ext cx="1139778" cy="1632152"/>
              <a:chOff x="3692771" y="1580738"/>
              <a:chExt cx="1954016" cy="2798134"/>
            </a:xfrm>
          </p:grpSpPr>
          <p:sp>
            <p:nvSpPr>
              <p:cNvPr id="407" name="Google Shape;407;g7aa7dbe9dc_3_0"/>
              <p:cNvSpPr/>
              <p:nvPr/>
            </p:nvSpPr>
            <p:spPr>
              <a:xfrm>
                <a:off x="3692771" y="1580738"/>
                <a:ext cx="1593605" cy="1038637"/>
              </a:xfrm>
              <a:custGeom>
                <a:rect b="b" l="l" r="r" t="t"/>
                <a:pathLst>
                  <a:path extrusionOk="0" h="1038637" w="1593605">
                    <a:moveTo>
                      <a:pt x="383930" y="38512"/>
                    </a:moveTo>
                    <a:cubicBezTo>
                      <a:pt x="269874" y="-49899"/>
                      <a:pt x="81816" y="36070"/>
                      <a:pt x="0" y="76612"/>
                    </a:cubicBezTo>
                    <a:lnTo>
                      <a:pt x="1260230" y="1038637"/>
                    </a:lnTo>
                    <a:lnTo>
                      <a:pt x="1593605" y="971962"/>
                    </a:lnTo>
                    <a:lnTo>
                      <a:pt x="383930" y="38512"/>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408" name="Google Shape;408;g7aa7dbe9dc_3_0"/>
              <p:cNvSpPr/>
              <p:nvPr/>
            </p:nvSpPr>
            <p:spPr>
              <a:xfrm>
                <a:off x="3846587" y="1612057"/>
                <a:ext cx="1800200" cy="2766815"/>
              </a:xfrm>
              <a:custGeom>
                <a:rect b="b" l="l" r="r" t="t"/>
                <a:pathLst>
                  <a:path extrusionOk="0" h="2766815" w="1800200">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nvGrpSpPr>
            <p:cNvPr id="409" name="Google Shape;409;g7aa7dbe9dc_3_0"/>
            <p:cNvGrpSpPr/>
            <p:nvPr/>
          </p:nvGrpSpPr>
          <p:grpSpPr>
            <a:xfrm rot="4113038">
              <a:off x="4983568" y="2478851"/>
              <a:ext cx="1139775" cy="1632148"/>
              <a:chOff x="3692771" y="1580738"/>
              <a:chExt cx="1954016" cy="2798134"/>
            </a:xfrm>
          </p:grpSpPr>
          <p:sp>
            <p:nvSpPr>
              <p:cNvPr id="410" name="Google Shape;410;g7aa7dbe9dc_3_0"/>
              <p:cNvSpPr/>
              <p:nvPr/>
            </p:nvSpPr>
            <p:spPr>
              <a:xfrm>
                <a:off x="3692771" y="1580738"/>
                <a:ext cx="1593605" cy="1038637"/>
              </a:xfrm>
              <a:custGeom>
                <a:rect b="b" l="l" r="r" t="t"/>
                <a:pathLst>
                  <a:path extrusionOk="0" h="1038637" w="1593605">
                    <a:moveTo>
                      <a:pt x="383930" y="38512"/>
                    </a:moveTo>
                    <a:cubicBezTo>
                      <a:pt x="269874" y="-49899"/>
                      <a:pt x="81816" y="36070"/>
                      <a:pt x="0" y="76612"/>
                    </a:cubicBezTo>
                    <a:lnTo>
                      <a:pt x="1260230" y="1038637"/>
                    </a:lnTo>
                    <a:lnTo>
                      <a:pt x="1593605" y="971962"/>
                    </a:lnTo>
                    <a:lnTo>
                      <a:pt x="383930" y="38512"/>
                    </a:lnTo>
                    <a:close/>
                  </a:path>
                </a:pathLst>
              </a:custGeom>
              <a:solidFill>
                <a:srgbClr val="2B2C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411" name="Google Shape;411;g7aa7dbe9dc_3_0"/>
              <p:cNvSpPr/>
              <p:nvPr/>
            </p:nvSpPr>
            <p:spPr>
              <a:xfrm>
                <a:off x="3846587" y="1612057"/>
                <a:ext cx="1800200" cy="2766815"/>
              </a:xfrm>
              <a:custGeom>
                <a:rect b="b" l="l" r="r" t="t"/>
                <a:pathLst>
                  <a:path extrusionOk="0" h="2766815" w="1800200">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rgbClr val="5658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nvGrpSpPr>
            <p:cNvPr id="412" name="Google Shape;412;g7aa7dbe9dc_3_0"/>
            <p:cNvGrpSpPr/>
            <p:nvPr/>
          </p:nvGrpSpPr>
          <p:grpSpPr>
            <a:xfrm rot="8531584">
              <a:off x="4670388" y="3689362"/>
              <a:ext cx="1139891" cy="1632314"/>
              <a:chOff x="3692771" y="1580738"/>
              <a:chExt cx="1954016" cy="2798134"/>
            </a:xfrm>
          </p:grpSpPr>
          <p:sp>
            <p:nvSpPr>
              <p:cNvPr id="413" name="Google Shape;413;g7aa7dbe9dc_3_0"/>
              <p:cNvSpPr/>
              <p:nvPr/>
            </p:nvSpPr>
            <p:spPr>
              <a:xfrm>
                <a:off x="3692771" y="1580738"/>
                <a:ext cx="1593605" cy="1038637"/>
              </a:xfrm>
              <a:custGeom>
                <a:rect b="b" l="l" r="r" t="t"/>
                <a:pathLst>
                  <a:path extrusionOk="0" h="1038637" w="1593605">
                    <a:moveTo>
                      <a:pt x="383930" y="38512"/>
                    </a:moveTo>
                    <a:cubicBezTo>
                      <a:pt x="269874" y="-49899"/>
                      <a:pt x="81816" y="36070"/>
                      <a:pt x="0" y="76612"/>
                    </a:cubicBezTo>
                    <a:lnTo>
                      <a:pt x="1260230" y="1038637"/>
                    </a:lnTo>
                    <a:lnTo>
                      <a:pt x="1593605" y="971962"/>
                    </a:lnTo>
                    <a:lnTo>
                      <a:pt x="383930" y="38512"/>
                    </a:lnTo>
                    <a:close/>
                  </a:path>
                </a:pathLst>
              </a:custGeom>
              <a:solidFill>
                <a:srgbClr val="003F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414" name="Google Shape;414;g7aa7dbe9dc_3_0"/>
              <p:cNvSpPr/>
              <p:nvPr/>
            </p:nvSpPr>
            <p:spPr>
              <a:xfrm>
                <a:off x="3846587" y="1612057"/>
                <a:ext cx="1800200" cy="2766815"/>
              </a:xfrm>
              <a:custGeom>
                <a:rect b="b" l="l" r="r" t="t"/>
                <a:pathLst>
                  <a:path extrusionOk="0" h="2766815" w="1800200">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rgbClr val="741B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nvGrpSpPr>
            <p:cNvPr id="415" name="Google Shape;415;g7aa7dbe9dc_3_0"/>
            <p:cNvGrpSpPr/>
            <p:nvPr/>
          </p:nvGrpSpPr>
          <p:grpSpPr>
            <a:xfrm rot="-8471207">
              <a:off x="3387513" y="3705589"/>
              <a:ext cx="1139769" cy="1632139"/>
              <a:chOff x="3692771" y="1580738"/>
              <a:chExt cx="1954016" cy="2798134"/>
            </a:xfrm>
          </p:grpSpPr>
          <p:sp>
            <p:nvSpPr>
              <p:cNvPr id="416" name="Google Shape;416;g7aa7dbe9dc_3_0"/>
              <p:cNvSpPr/>
              <p:nvPr/>
            </p:nvSpPr>
            <p:spPr>
              <a:xfrm>
                <a:off x="3692771" y="1580738"/>
                <a:ext cx="1593605" cy="1038637"/>
              </a:xfrm>
              <a:custGeom>
                <a:rect b="b" l="l" r="r" t="t"/>
                <a:pathLst>
                  <a:path extrusionOk="0" h="1038637" w="1593605">
                    <a:moveTo>
                      <a:pt x="383930" y="38512"/>
                    </a:moveTo>
                    <a:cubicBezTo>
                      <a:pt x="269874" y="-49899"/>
                      <a:pt x="81816" y="36070"/>
                      <a:pt x="0" y="76612"/>
                    </a:cubicBezTo>
                    <a:lnTo>
                      <a:pt x="1260230" y="1038637"/>
                    </a:lnTo>
                    <a:lnTo>
                      <a:pt x="1593605" y="971962"/>
                    </a:lnTo>
                    <a:lnTo>
                      <a:pt x="383930" y="38512"/>
                    </a:lnTo>
                    <a:close/>
                  </a:path>
                </a:pathLst>
              </a:custGeom>
              <a:solidFill>
                <a:srgbClr val="0E68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417" name="Google Shape;417;g7aa7dbe9dc_3_0"/>
              <p:cNvSpPr/>
              <p:nvPr/>
            </p:nvSpPr>
            <p:spPr>
              <a:xfrm>
                <a:off x="3846587" y="1612057"/>
                <a:ext cx="1800200" cy="2766815"/>
              </a:xfrm>
              <a:custGeom>
                <a:rect b="b" l="l" r="r" t="t"/>
                <a:pathLst>
                  <a:path extrusionOk="0" h="2766815" w="1800200">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rgbClr val="2012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nvGrpSpPr>
            <p:cNvPr id="418" name="Google Shape;418;g7aa7dbe9dc_3_0"/>
            <p:cNvGrpSpPr/>
            <p:nvPr/>
          </p:nvGrpSpPr>
          <p:grpSpPr>
            <a:xfrm rot="-4185606">
              <a:off x="2961234" y="2533211"/>
              <a:ext cx="1139814" cy="1632203"/>
              <a:chOff x="3692771" y="1580738"/>
              <a:chExt cx="1954016" cy="2798134"/>
            </a:xfrm>
          </p:grpSpPr>
          <p:sp>
            <p:nvSpPr>
              <p:cNvPr id="419" name="Google Shape;419;g7aa7dbe9dc_3_0"/>
              <p:cNvSpPr/>
              <p:nvPr/>
            </p:nvSpPr>
            <p:spPr>
              <a:xfrm>
                <a:off x="3692771" y="1580738"/>
                <a:ext cx="1593605" cy="1038637"/>
              </a:xfrm>
              <a:custGeom>
                <a:rect b="b" l="l" r="r" t="t"/>
                <a:pathLst>
                  <a:path extrusionOk="0" h="1038637" w="1593605">
                    <a:moveTo>
                      <a:pt x="383930" y="38512"/>
                    </a:moveTo>
                    <a:cubicBezTo>
                      <a:pt x="269874" y="-49899"/>
                      <a:pt x="81816" y="36070"/>
                      <a:pt x="0" y="76612"/>
                    </a:cubicBezTo>
                    <a:lnTo>
                      <a:pt x="1260230" y="1038637"/>
                    </a:lnTo>
                    <a:lnTo>
                      <a:pt x="1593605" y="971962"/>
                    </a:lnTo>
                    <a:lnTo>
                      <a:pt x="383930" y="38512"/>
                    </a:lnTo>
                    <a:close/>
                  </a:path>
                </a:pathLst>
              </a:custGeom>
              <a:solidFill>
                <a:srgbClr val="005E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420" name="Google Shape;420;g7aa7dbe9dc_3_0"/>
              <p:cNvSpPr/>
              <p:nvPr/>
            </p:nvSpPr>
            <p:spPr>
              <a:xfrm>
                <a:off x="3846587" y="1612057"/>
                <a:ext cx="1800200" cy="2766815"/>
              </a:xfrm>
              <a:custGeom>
                <a:rect b="b" l="l" r="r" t="t"/>
                <a:pathLst>
                  <a:path extrusionOk="0" h="2766815" w="1800200">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rgbClr val="0737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421" name="Google Shape;421;g7aa7dbe9dc_3_0"/>
          <p:cNvGrpSpPr/>
          <p:nvPr/>
        </p:nvGrpSpPr>
        <p:grpSpPr>
          <a:xfrm>
            <a:off x="4731326" y="1904785"/>
            <a:ext cx="7497501" cy="2272864"/>
            <a:chOff x="488022" y="1170654"/>
            <a:chExt cx="2304300" cy="923103"/>
          </a:xfrm>
        </p:grpSpPr>
        <p:sp>
          <p:nvSpPr>
            <p:cNvPr id="422" name="Google Shape;422;g7aa7dbe9dc_3_0"/>
            <p:cNvSpPr txBox="1"/>
            <p:nvPr/>
          </p:nvSpPr>
          <p:spPr>
            <a:xfrm>
              <a:off x="488022" y="1170654"/>
              <a:ext cx="2304300" cy="2769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3F3F3F"/>
                  </a:solidFill>
                  <a:latin typeface="Montserrat"/>
                  <a:ea typeface="Montserrat"/>
                  <a:cs typeface="Montserrat"/>
                  <a:sym typeface="Montserrat"/>
                </a:rPr>
                <a:t>Data Augmentation</a:t>
              </a:r>
              <a:endParaRPr b="1" i="0" sz="3500" u="none" cap="none" strike="noStrike">
                <a:solidFill>
                  <a:srgbClr val="3F3F3F"/>
                </a:solidFill>
                <a:latin typeface="Montserrat"/>
                <a:ea typeface="Montserrat"/>
                <a:cs typeface="Montserrat"/>
                <a:sym typeface="Montserrat"/>
              </a:endParaRPr>
            </a:p>
          </p:txBody>
        </p:sp>
        <p:sp>
          <p:nvSpPr>
            <p:cNvPr id="423" name="Google Shape;423;g7aa7dbe9dc_3_0"/>
            <p:cNvSpPr txBox="1"/>
            <p:nvPr/>
          </p:nvSpPr>
          <p:spPr>
            <a:xfrm>
              <a:off x="488022" y="1447557"/>
              <a:ext cx="2304300" cy="646200"/>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Clr>
                  <a:schemeClr val="dk1"/>
                </a:buClr>
                <a:buSzPts val="500"/>
                <a:buFont typeface="Montserrat"/>
                <a:buNone/>
              </a:pPr>
              <a:r>
                <a:rPr b="0" i="0" lang="en-US" sz="2500" u="none" cap="none" strike="noStrike">
                  <a:solidFill>
                    <a:schemeClr val="dk1"/>
                  </a:solidFill>
                  <a:latin typeface="Montserrat"/>
                  <a:ea typeface="Montserrat"/>
                  <a:cs typeface="Montserrat"/>
                  <a:sym typeface="Montserrat"/>
                </a:rPr>
                <a:t>Match real world variances in handwriting by applying random transformations</a:t>
              </a:r>
              <a:endParaRPr b="0" i="0" sz="2500" u="none" cap="none" strike="noStrike">
                <a:solidFill>
                  <a:srgbClr val="3F3F3F"/>
                </a:solidFill>
                <a:latin typeface="Arial"/>
                <a:ea typeface="Arial"/>
                <a:cs typeface="Arial"/>
                <a:sym typeface="Arial"/>
              </a:endParaRPr>
            </a:p>
          </p:txBody>
        </p:sp>
      </p:grpSp>
      <p:sp>
        <p:nvSpPr>
          <p:cNvPr id="424" name="Google Shape;424;g7aa7dbe9dc_3_0"/>
          <p:cNvSpPr/>
          <p:nvPr/>
        </p:nvSpPr>
        <p:spPr>
          <a:xfrm flipH="1">
            <a:off x="10702691" y="8180801"/>
            <a:ext cx="844609" cy="802920"/>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425" name="Google Shape;425;g7aa7dbe9dc_3_0"/>
          <p:cNvSpPr/>
          <p:nvPr/>
        </p:nvSpPr>
        <p:spPr>
          <a:xfrm>
            <a:off x="11763700" y="4923550"/>
            <a:ext cx="846660" cy="799366"/>
          </a:xfrm>
          <a:custGeom>
            <a:rect b="b" l="l" r="r" t="t"/>
            <a:pathLst>
              <a:path extrusionOk="0" h="3229762" w="322537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426" name="Google Shape;426;g7aa7dbe9dc_3_0"/>
          <p:cNvSpPr/>
          <p:nvPr/>
        </p:nvSpPr>
        <p:spPr>
          <a:xfrm>
            <a:off x="10018625" y="6023350"/>
            <a:ext cx="1018671" cy="905669"/>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427" name="Google Shape;427;g7aa7dbe9dc_3_0"/>
          <p:cNvSpPr/>
          <p:nvPr/>
        </p:nvSpPr>
        <p:spPr>
          <a:xfrm>
            <a:off x="13322000" y="6256725"/>
            <a:ext cx="720900" cy="6723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428" name="Google Shape;428;g7aa7dbe9dc_3_0"/>
          <p:cNvSpPr/>
          <p:nvPr/>
        </p:nvSpPr>
        <p:spPr>
          <a:xfrm>
            <a:off x="12845406" y="8207179"/>
            <a:ext cx="848254" cy="670975"/>
          </a:xfrm>
          <a:custGeom>
            <a:rect b="b" l="l" r="r" t="t"/>
            <a:pathLst>
              <a:path extrusionOk="0" h="2313707" w="2736304">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rgbClr val="FFFFFF"/>
              </a:solidFill>
              <a:latin typeface="Arial"/>
              <a:ea typeface="Arial"/>
              <a:cs typeface="Arial"/>
              <a:sym typeface="Arial"/>
            </a:endParaRPr>
          </a:p>
        </p:txBody>
      </p:sp>
      <p:grpSp>
        <p:nvGrpSpPr>
          <p:cNvPr id="429" name="Google Shape;429;g7aa7dbe9dc_3_0"/>
          <p:cNvGrpSpPr/>
          <p:nvPr/>
        </p:nvGrpSpPr>
        <p:grpSpPr>
          <a:xfrm>
            <a:off x="768801" y="5951920"/>
            <a:ext cx="8092928" cy="2218799"/>
            <a:chOff x="2375857" y="3963161"/>
            <a:chExt cx="2487300" cy="901145"/>
          </a:xfrm>
        </p:grpSpPr>
        <p:sp>
          <p:nvSpPr>
            <p:cNvPr id="430" name="Google Shape;430;g7aa7dbe9dc_3_0"/>
            <p:cNvSpPr txBox="1"/>
            <p:nvPr/>
          </p:nvSpPr>
          <p:spPr>
            <a:xfrm>
              <a:off x="2375857" y="3963161"/>
              <a:ext cx="2487300" cy="276900"/>
            </a:xfrm>
            <a:prstGeom prst="rect">
              <a:avLst/>
            </a:prstGeom>
            <a:noFill/>
            <a:ln>
              <a:noFill/>
            </a:ln>
          </p:spPr>
          <p:txBody>
            <a:bodyPr anchorCtr="0" anchor="ctr" bIns="45700" lIns="0" spcFirstLastPara="1" rIns="91425" wrap="square" tIns="45700">
              <a:noAutofit/>
            </a:bodyPr>
            <a:lstStyle/>
            <a:p>
              <a:pPr indent="0" lvl="0" marL="0" marR="0" rtl="0" algn="l">
                <a:lnSpc>
                  <a:spcPct val="150000"/>
                </a:lnSpc>
                <a:spcBef>
                  <a:spcPts val="0"/>
                </a:spcBef>
                <a:spcAft>
                  <a:spcPts val="0"/>
                </a:spcAft>
                <a:buClr>
                  <a:schemeClr val="dk1"/>
                </a:buClr>
                <a:buSzPts val="700"/>
                <a:buFont typeface="Montserrat"/>
                <a:buNone/>
              </a:pPr>
              <a:r>
                <a:rPr b="1" i="0" lang="en-US" sz="3500" u="none" cap="none" strike="noStrike">
                  <a:solidFill>
                    <a:schemeClr val="dk1"/>
                  </a:solidFill>
                  <a:latin typeface="Montserrat"/>
                  <a:ea typeface="Montserrat"/>
                  <a:cs typeface="Montserrat"/>
                  <a:sym typeface="Montserrat"/>
                </a:rPr>
                <a:t>Experiment with Neural Networks</a:t>
              </a:r>
              <a:endParaRPr b="1" i="0" sz="3500" u="none" cap="none" strike="noStrike">
                <a:solidFill>
                  <a:srgbClr val="3F3F3F"/>
                </a:solidFill>
                <a:latin typeface="Arial"/>
                <a:ea typeface="Arial"/>
                <a:cs typeface="Arial"/>
                <a:sym typeface="Arial"/>
              </a:endParaRPr>
            </a:p>
          </p:txBody>
        </p:sp>
        <p:sp>
          <p:nvSpPr>
            <p:cNvPr id="431" name="Google Shape;431;g7aa7dbe9dc_3_0"/>
            <p:cNvSpPr txBox="1"/>
            <p:nvPr/>
          </p:nvSpPr>
          <p:spPr>
            <a:xfrm>
              <a:off x="2375857" y="4218106"/>
              <a:ext cx="2388300" cy="646200"/>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Experimenting with various optimizers</a:t>
              </a:r>
              <a:endParaRPr b="0" i="0" sz="25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500"/>
                <a:buFont typeface="Arial"/>
                <a:buNone/>
              </a:pPr>
              <a:r>
                <a:rPr b="0" i="0" lang="en-US" sz="2500" u="none" cap="none" strike="noStrike">
                  <a:solidFill>
                    <a:schemeClr val="dk1"/>
                  </a:solidFill>
                  <a:latin typeface="Montserrat"/>
                  <a:ea typeface="Montserrat"/>
                  <a:cs typeface="Montserrat"/>
                  <a:sym typeface="Montserrat"/>
                </a:rPr>
                <a:t>Testing different numbers of layers</a:t>
              </a:r>
              <a:endParaRPr b="0" i="0" sz="25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500"/>
                <a:buFont typeface="Arial"/>
                <a:buNone/>
              </a:pPr>
              <a:r>
                <a:t/>
              </a:r>
              <a:endParaRPr b="0" i="0" sz="2500" u="none" cap="none" strike="noStrike">
                <a:solidFill>
                  <a:schemeClr val="dk1"/>
                </a:solidFill>
                <a:latin typeface="Montserrat"/>
                <a:ea typeface="Montserrat"/>
                <a:cs typeface="Montserrat"/>
                <a:sym typeface="Montserrat"/>
              </a:endParaRPr>
            </a:p>
          </p:txBody>
        </p:sp>
      </p:grpSp>
      <p:grpSp>
        <p:nvGrpSpPr>
          <p:cNvPr id="432" name="Google Shape;432;g7aa7dbe9dc_3_0"/>
          <p:cNvGrpSpPr/>
          <p:nvPr/>
        </p:nvGrpSpPr>
        <p:grpSpPr>
          <a:xfrm>
            <a:off x="6643112" y="11011358"/>
            <a:ext cx="7399799" cy="2272865"/>
            <a:chOff x="2829193" y="5194474"/>
            <a:chExt cx="2304300" cy="923103"/>
          </a:xfrm>
        </p:grpSpPr>
        <p:sp>
          <p:nvSpPr>
            <p:cNvPr id="433" name="Google Shape;433;g7aa7dbe9dc_3_0"/>
            <p:cNvSpPr txBox="1"/>
            <p:nvPr/>
          </p:nvSpPr>
          <p:spPr>
            <a:xfrm>
              <a:off x="2829193" y="5194474"/>
              <a:ext cx="2304300" cy="276900"/>
            </a:xfrm>
            <a:prstGeom prst="rect">
              <a:avLst/>
            </a:prstGeom>
            <a:noFill/>
            <a:ln>
              <a:noFill/>
            </a:ln>
          </p:spPr>
          <p:txBody>
            <a:bodyPr anchorCtr="0" anchor="ctr" bIns="45700" lIns="0" spcFirstLastPara="1" rIns="91425" wrap="square" tIns="45700">
              <a:noAutofit/>
            </a:bodyPr>
            <a:lstStyle/>
            <a:p>
              <a:pPr indent="0" lvl="0" marL="0" marR="0" rtl="0" algn="l">
                <a:lnSpc>
                  <a:spcPct val="150000"/>
                </a:lnSpc>
                <a:spcBef>
                  <a:spcPts val="0"/>
                </a:spcBef>
                <a:spcAft>
                  <a:spcPts val="0"/>
                </a:spcAft>
                <a:buClr>
                  <a:schemeClr val="dk1"/>
                </a:buClr>
                <a:buSzPts val="700"/>
                <a:buFont typeface="Montserrat"/>
                <a:buNone/>
              </a:pPr>
              <a:r>
                <a:rPr b="1" i="0" lang="en-US" sz="3500" u="none" cap="none" strike="noStrike">
                  <a:solidFill>
                    <a:schemeClr val="dk1"/>
                  </a:solidFill>
                  <a:latin typeface="Montserrat"/>
                  <a:ea typeface="Montserrat"/>
                  <a:cs typeface="Montserrat"/>
                  <a:sym typeface="Montserrat"/>
                </a:rPr>
                <a:t>Text Correction</a:t>
              </a:r>
              <a:endParaRPr b="1" i="0" sz="3500" u="none" cap="none" strike="noStrike">
                <a:solidFill>
                  <a:srgbClr val="3F3F3F"/>
                </a:solidFill>
                <a:latin typeface="Arial"/>
                <a:ea typeface="Arial"/>
                <a:cs typeface="Arial"/>
                <a:sym typeface="Arial"/>
              </a:endParaRPr>
            </a:p>
          </p:txBody>
        </p:sp>
        <p:sp>
          <p:nvSpPr>
            <p:cNvPr id="434" name="Google Shape;434;g7aa7dbe9dc_3_0"/>
            <p:cNvSpPr txBox="1"/>
            <p:nvPr/>
          </p:nvSpPr>
          <p:spPr>
            <a:xfrm>
              <a:off x="2829193" y="5471377"/>
              <a:ext cx="2304300" cy="646200"/>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Clr>
                  <a:schemeClr val="dk1"/>
                </a:buClr>
                <a:buSzPts val="500"/>
                <a:buFont typeface="Montserrat"/>
                <a:buNone/>
              </a:pPr>
              <a:r>
                <a:rPr b="0" i="0" lang="en-US" sz="2500" u="none" cap="none" strike="noStrike">
                  <a:solidFill>
                    <a:schemeClr val="dk1"/>
                  </a:solidFill>
                  <a:latin typeface="Montserrat"/>
                  <a:ea typeface="Montserrat"/>
                  <a:cs typeface="Montserrat"/>
                  <a:sym typeface="Montserrat"/>
                </a:rPr>
                <a:t>If a word is not learned in training, refer to corpus of words</a:t>
              </a:r>
              <a:endParaRPr b="0" i="0" sz="2500" u="none" cap="none" strike="noStrike">
                <a:solidFill>
                  <a:srgbClr val="3F3F3F"/>
                </a:solidFill>
                <a:latin typeface="Montserrat"/>
                <a:ea typeface="Montserrat"/>
                <a:cs typeface="Montserrat"/>
                <a:sym typeface="Montserrat"/>
              </a:endParaRPr>
            </a:p>
          </p:txBody>
        </p:sp>
      </p:grpSp>
      <p:grpSp>
        <p:nvGrpSpPr>
          <p:cNvPr id="435" name="Google Shape;435;g7aa7dbe9dc_3_0"/>
          <p:cNvGrpSpPr/>
          <p:nvPr/>
        </p:nvGrpSpPr>
        <p:grpSpPr>
          <a:xfrm>
            <a:off x="15532095" y="3116528"/>
            <a:ext cx="7399799" cy="2218814"/>
            <a:chOff x="7871725" y="2759312"/>
            <a:chExt cx="2304300" cy="901151"/>
          </a:xfrm>
        </p:grpSpPr>
        <p:sp>
          <p:nvSpPr>
            <p:cNvPr id="436" name="Google Shape;436;g7aa7dbe9dc_3_0"/>
            <p:cNvSpPr txBox="1"/>
            <p:nvPr/>
          </p:nvSpPr>
          <p:spPr>
            <a:xfrm>
              <a:off x="7871725" y="2759312"/>
              <a:ext cx="2304300" cy="276900"/>
            </a:xfrm>
            <a:prstGeom prst="rect">
              <a:avLst/>
            </a:prstGeom>
            <a:noFill/>
            <a:ln>
              <a:noFill/>
            </a:ln>
          </p:spPr>
          <p:txBody>
            <a:bodyPr anchorCtr="0" anchor="ctr" bIns="45700" lIns="0" spcFirstLastPara="1" rIns="91425" wrap="square" tIns="45700">
              <a:noAutofit/>
            </a:bodyPr>
            <a:lstStyle/>
            <a:p>
              <a:pPr indent="0" lvl="0" marL="0" marR="0" rtl="0" algn="l">
                <a:lnSpc>
                  <a:spcPct val="150000"/>
                </a:lnSpc>
                <a:spcBef>
                  <a:spcPts val="0"/>
                </a:spcBef>
                <a:spcAft>
                  <a:spcPts val="0"/>
                </a:spcAft>
                <a:buClr>
                  <a:srgbClr val="000000"/>
                </a:buClr>
                <a:buSzPts val="700"/>
                <a:buFont typeface="Arial"/>
                <a:buNone/>
              </a:pPr>
              <a:r>
                <a:rPr b="1" i="0" lang="en-US" sz="3500" u="none" cap="none" strike="noStrike">
                  <a:solidFill>
                    <a:schemeClr val="dk1"/>
                  </a:solidFill>
                  <a:latin typeface="Montserrat"/>
                  <a:ea typeface="Montserrat"/>
                  <a:cs typeface="Montserrat"/>
                  <a:sym typeface="Montserrat"/>
                </a:rPr>
                <a:t>Increase Input Size</a:t>
              </a:r>
              <a:endParaRPr b="1" i="0" sz="3500" u="none" cap="none" strike="noStrike">
                <a:solidFill>
                  <a:srgbClr val="3F3F3F"/>
                </a:solidFill>
                <a:latin typeface="Arial"/>
                <a:ea typeface="Arial"/>
                <a:cs typeface="Arial"/>
                <a:sym typeface="Arial"/>
              </a:endParaRPr>
            </a:p>
          </p:txBody>
        </p:sp>
        <p:sp>
          <p:nvSpPr>
            <p:cNvPr id="437" name="Google Shape;437;g7aa7dbe9dc_3_0"/>
            <p:cNvSpPr txBox="1"/>
            <p:nvPr/>
          </p:nvSpPr>
          <p:spPr>
            <a:xfrm>
              <a:off x="7871725" y="3014263"/>
              <a:ext cx="2304300" cy="646200"/>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Clr>
                  <a:schemeClr val="dk1"/>
                </a:buClr>
                <a:buSzPts val="500"/>
                <a:buFont typeface="Montserrat"/>
                <a:buNone/>
              </a:pPr>
              <a:r>
                <a:rPr b="0" i="0" lang="en-US" sz="2500" u="none" cap="none" strike="noStrike">
                  <a:solidFill>
                    <a:schemeClr val="dk1"/>
                  </a:solidFill>
                  <a:latin typeface="Montserrat"/>
                  <a:ea typeface="Montserrat"/>
                  <a:cs typeface="Montserrat"/>
                  <a:sym typeface="Montserrat"/>
                </a:rPr>
                <a:t>Improve the model to identify and read sentences and full passages</a:t>
              </a:r>
              <a:endParaRPr b="0" i="0" sz="2500" u="none" cap="none" strike="noStrike">
                <a:solidFill>
                  <a:srgbClr val="3F3F3F"/>
                </a:solidFill>
                <a:latin typeface="Arial"/>
                <a:ea typeface="Arial"/>
                <a:cs typeface="Arial"/>
                <a:sym typeface="Arial"/>
              </a:endParaRPr>
            </a:p>
          </p:txBody>
        </p:sp>
      </p:grpSp>
      <p:grpSp>
        <p:nvGrpSpPr>
          <p:cNvPr id="438" name="Google Shape;438;g7aa7dbe9dc_3_0"/>
          <p:cNvGrpSpPr/>
          <p:nvPr/>
        </p:nvGrpSpPr>
        <p:grpSpPr>
          <a:xfrm>
            <a:off x="15532095" y="8792547"/>
            <a:ext cx="7399799" cy="2218813"/>
            <a:chOff x="7871725" y="4174355"/>
            <a:chExt cx="2304300" cy="901151"/>
          </a:xfrm>
        </p:grpSpPr>
        <p:sp>
          <p:nvSpPr>
            <p:cNvPr id="439" name="Google Shape;439;g7aa7dbe9dc_3_0"/>
            <p:cNvSpPr txBox="1"/>
            <p:nvPr/>
          </p:nvSpPr>
          <p:spPr>
            <a:xfrm>
              <a:off x="7871725" y="4174355"/>
              <a:ext cx="2304300" cy="276900"/>
            </a:xfrm>
            <a:prstGeom prst="rect">
              <a:avLst/>
            </a:prstGeom>
            <a:noFill/>
            <a:ln>
              <a:noFill/>
            </a:ln>
          </p:spPr>
          <p:txBody>
            <a:bodyPr anchorCtr="0" anchor="ctr" bIns="45700" lIns="0" spcFirstLastPara="1" rIns="91425" wrap="square" tIns="45700">
              <a:noAutofit/>
            </a:bodyPr>
            <a:lstStyle/>
            <a:p>
              <a:pPr indent="0" lvl="0" marL="0" marR="0" rtl="0" algn="l">
                <a:lnSpc>
                  <a:spcPct val="150000"/>
                </a:lnSpc>
                <a:spcBef>
                  <a:spcPts val="0"/>
                </a:spcBef>
                <a:spcAft>
                  <a:spcPts val="0"/>
                </a:spcAft>
                <a:buClr>
                  <a:schemeClr val="dk1"/>
                </a:buClr>
                <a:buSzPts val="700"/>
                <a:buFont typeface="Montserrat"/>
                <a:buNone/>
              </a:pPr>
              <a:r>
                <a:rPr b="1" i="0" lang="en-US" sz="3500" u="none" cap="none" strike="noStrike">
                  <a:solidFill>
                    <a:schemeClr val="dk1"/>
                  </a:solidFill>
                  <a:latin typeface="Montserrat"/>
                  <a:ea typeface="Montserrat"/>
                  <a:cs typeface="Montserrat"/>
                  <a:sym typeface="Montserrat"/>
                </a:rPr>
                <a:t>Change Decoding Method</a:t>
              </a:r>
              <a:endParaRPr b="0" i="0" sz="3500" u="none" cap="none" strike="noStrike">
                <a:solidFill>
                  <a:srgbClr val="000000"/>
                </a:solidFill>
                <a:latin typeface="Arial"/>
                <a:ea typeface="Arial"/>
                <a:cs typeface="Arial"/>
                <a:sym typeface="Arial"/>
              </a:endParaRPr>
            </a:p>
          </p:txBody>
        </p:sp>
        <p:sp>
          <p:nvSpPr>
            <p:cNvPr id="440" name="Google Shape;440;g7aa7dbe9dc_3_0"/>
            <p:cNvSpPr txBox="1"/>
            <p:nvPr/>
          </p:nvSpPr>
          <p:spPr>
            <a:xfrm>
              <a:off x="7871725" y="4429306"/>
              <a:ext cx="2304300" cy="646200"/>
            </a:xfrm>
            <a:prstGeom prst="rect">
              <a:avLst/>
            </a:prstGeom>
            <a:noFill/>
            <a:ln>
              <a:noFill/>
            </a:ln>
          </p:spPr>
          <p:txBody>
            <a:bodyPr anchorCtr="0" anchor="t" bIns="45700" lIns="0" spcFirstLastPara="1" rIns="91425" wrap="square" tIns="45700">
              <a:noAutofit/>
            </a:bodyPr>
            <a:lstStyle/>
            <a:p>
              <a:pPr indent="0" lvl="0" marL="0" marR="0" rtl="0" algn="l">
                <a:lnSpc>
                  <a:spcPct val="150000"/>
                </a:lnSpc>
                <a:spcBef>
                  <a:spcPts val="0"/>
                </a:spcBef>
                <a:spcAft>
                  <a:spcPts val="0"/>
                </a:spcAft>
                <a:buClr>
                  <a:schemeClr val="dk1"/>
                </a:buClr>
                <a:buSzPts val="700"/>
                <a:buFont typeface="Montserrat"/>
                <a:buNone/>
              </a:pPr>
              <a:r>
                <a:rPr b="0" i="0" lang="en-US" sz="2500" u="none" cap="none" strike="noStrike">
                  <a:solidFill>
                    <a:schemeClr val="dk1"/>
                  </a:solidFill>
                  <a:latin typeface="Montserrat"/>
                  <a:ea typeface="Montserrat"/>
                  <a:cs typeface="Montserrat"/>
                  <a:sym typeface="Montserrat"/>
                </a:rPr>
                <a:t>Explore Token Passing or Word beam search</a:t>
              </a:r>
              <a:endParaRPr b="0" i="0" sz="2500" u="none" cap="none" strike="noStrike">
                <a:solidFill>
                  <a:srgbClr val="3F3F3F"/>
                </a:solidFill>
                <a:latin typeface="Montserrat"/>
                <a:ea typeface="Montserrat"/>
                <a:cs typeface="Montserrat"/>
                <a:sym typeface="Montserra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25"/>
          <p:cNvSpPr/>
          <p:nvPr/>
        </p:nvSpPr>
        <p:spPr>
          <a:xfrm>
            <a:off x="8166100" y="0"/>
            <a:ext cx="8055000" cy="13716000"/>
          </a:xfrm>
          <a:prstGeom prst="rect">
            <a:avLst/>
          </a:prstGeom>
          <a:solidFill>
            <a:schemeClr val="accent1">
              <a:alpha val="67058"/>
            </a:schemeClr>
          </a:solidFill>
          <a:ln cap="flat"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sp>
        <p:nvSpPr>
          <p:cNvPr id="446" name="Google Shape;446;p25"/>
          <p:cNvSpPr txBox="1"/>
          <p:nvPr/>
        </p:nvSpPr>
        <p:spPr>
          <a:xfrm>
            <a:off x="9298102" y="3303180"/>
            <a:ext cx="5790900" cy="7109700"/>
          </a:xfrm>
          <a:prstGeom prst="rect">
            <a:avLst/>
          </a:prstGeom>
          <a:noFill/>
          <a:ln>
            <a:noFill/>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Clr>
                <a:schemeClr val="lt1"/>
              </a:buClr>
              <a:buSzPts val="900"/>
              <a:buFont typeface="Montserrat"/>
              <a:buNone/>
            </a:pPr>
            <a:r>
              <a:rPr b="0" i="0" lang="en-US" sz="3600" u="none" cap="none" strike="noStrike">
                <a:solidFill>
                  <a:schemeClr val="lt1"/>
                </a:solidFill>
                <a:latin typeface="Montserrat"/>
                <a:ea typeface="Montserrat"/>
                <a:cs typeface="Montserrat"/>
                <a:sym typeface="Montserrat"/>
              </a:rPr>
              <a:t>write another line here</a:t>
            </a:r>
            <a:endParaRPr b="0" i="0" sz="1400" u="none" cap="none" strike="noStrike">
              <a:solidFill>
                <a:srgbClr val="000000"/>
              </a:solidFill>
              <a:latin typeface="Arial"/>
              <a:ea typeface="Arial"/>
              <a:cs typeface="Arial"/>
              <a:sym typeface="Arial"/>
            </a:endParaRPr>
          </a:p>
          <a:p>
            <a:pPr indent="0" lvl="0" marL="0" marR="0" rtl="0" algn="ctr">
              <a:lnSpc>
                <a:spcPct val="200000"/>
              </a:lnSpc>
              <a:spcBef>
                <a:spcPts val="0"/>
              </a:spcBef>
              <a:spcAft>
                <a:spcPts val="0"/>
              </a:spcAft>
              <a:buClr>
                <a:schemeClr val="lt1"/>
              </a:buClr>
              <a:buSzPts val="600"/>
              <a:buFont typeface="Montserrat"/>
              <a:buNone/>
            </a:pPr>
            <a:r>
              <a:rPr b="0" i="0" lang="en-US" sz="2400" u="none" cap="none" strike="noStrike">
                <a:solidFill>
                  <a:schemeClr val="lt1"/>
                </a:solidFill>
                <a:latin typeface="Montserrat"/>
                <a:ea typeface="Montserrat"/>
                <a:cs typeface="Montserrat"/>
                <a:sym typeface="Montserrat"/>
              </a:rPr>
              <a:t>entrepreneurial activities differ substantially depending on the type of organization and creativity involved. entrepreneurship ranges in scale from solo. entrepreneurial activities differ substantially depending on the type of organization and creativity involved. </a:t>
            </a:r>
            <a:endParaRPr b="0" i="0" sz="1400" u="none" cap="none" strike="noStrike">
              <a:solidFill>
                <a:srgbClr val="000000"/>
              </a:solidFill>
              <a:latin typeface="Arial"/>
              <a:ea typeface="Arial"/>
              <a:cs typeface="Arial"/>
              <a:sym typeface="Arial"/>
            </a:endParaRPr>
          </a:p>
        </p:txBody>
      </p:sp>
      <p:pic>
        <p:nvPicPr>
          <p:cNvPr id="447" name="Google Shape;447;p25"/>
          <p:cNvPicPr preferRelativeResize="0"/>
          <p:nvPr/>
        </p:nvPicPr>
        <p:blipFill rotWithShape="1">
          <a:blip r:embed="rId3">
            <a:alphaModFix/>
          </a:blip>
          <a:srcRect b="0" l="33480" r="33484" t="0"/>
          <a:stretch/>
        </p:blipFill>
        <p:spPr>
          <a:xfrm>
            <a:off x="1" y="0"/>
            <a:ext cx="8055000" cy="13716000"/>
          </a:xfrm>
          <a:prstGeom prst="rect">
            <a:avLst/>
          </a:prstGeom>
          <a:solidFill>
            <a:srgbClr val="F2F2F2"/>
          </a:solidFill>
          <a:ln>
            <a:noFill/>
          </a:ln>
        </p:spPr>
      </p:pic>
      <p:pic>
        <p:nvPicPr>
          <p:cNvPr id="448" name="Google Shape;448;p25"/>
          <p:cNvPicPr preferRelativeResize="0"/>
          <p:nvPr/>
        </p:nvPicPr>
        <p:blipFill rotWithShape="1">
          <a:blip r:embed="rId3">
            <a:alphaModFix/>
          </a:blip>
          <a:srcRect b="0" l="33480" r="33484" t="0"/>
          <a:stretch/>
        </p:blipFill>
        <p:spPr>
          <a:xfrm>
            <a:off x="16332202" y="0"/>
            <a:ext cx="8054976" cy="13716000"/>
          </a:xfrm>
          <a:prstGeom prst="rect">
            <a:avLst/>
          </a:prstGeom>
          <a:noFill/>
          <a:ln>
            <a:noFill/>
          </a:ln>
        </p:spPr>
      </p:pic>
      <p:pic>
        <p:nvPicPr>
          <p:cNvPr id="449" name="Google Shape;449;p25"/>
          <p:cNvPicPr preferRelativeResize="0"/>
          <p:nvPr/>
        </p:nvPicPr>
        <p:blipFill rotWithShape="1">
          <a:blip r:embed="rId4">
            <a:alphaModFix/>
          </a:blip>
          <a:srcRect b="0" l="33480" r="33484" t="0"/>
          <a:stretch/>
        </p:blipFill>
        <p:spPr>
          <a:xfrm>
            <a:off x="8166100" y="0"/>
            <a:ext cx="8055000" cy="13716000"/>
          </a:xfrm>
          <a:prstGeom prst="rect">
            <a:avLst/>
          </a:prstGeom>
          <a:noFill/>
          <a:ln>
            <a:noFill/>
          </a:ln>
        </p:spPr>
      </p:pic>
      <p:sp>
        <p:nvSpPr>
          <p:cNvPr id="450" name="Google Shape;450;p25"/>
          <p:cNvSpPr txBox="1"/>
          <p:nvPr/>
        </p:nvSpPr>
        <p:spPr>
          <a:xfrm>
            <a:off x="363775" y="2728050"/>
            <a:ext cx="8055000" cy="22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000000"/>
              </a:buClr>
              <a:buSzPts val="4000"/>
              <a:buFont typeface="Arial"/>
              <a:buNone/>
            </a:pPr>
            <a:r>
              <a:rPr b="1" i="0" lang="en-US" sz="4000" u="none" cap="none" strike="noStrike">
                <a:solidFill>
                  <a:schemeClr val="dk1"/>
                </a:solidFill>
                <a:latin typeface="Montserrat"/>
                <a:ea typeface="Montserrat"/>
                <a:cs typeface="Montserrat"/>
                <a:sym typeface="Montserrat"/>
              </a:rPr>
              <a:t>Teach Kids to </a:t>
            </a:r>
            <a:endParaRPr b="1" i="0" sz="40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chemeClr val="dk1"/>
              </a:buClr>
              <a:buSzPts val="1100"/>
              <a:buFont typeface="Arial"/>
              <a:buNone/>
            </a:pPr>
            <a:r>
              <a:rPr b="1" i="0" lang="en-US" sz="4000" u="none" cap="none" strike="noStrike">
                <a:solidFill>
                  <a:schemeClr val="dk1"/>
                </a:solidFill>
                <a:latin typeface="Montserrat"/>
                <a:ea typeface="Montserrat"/>
                <a:cs typeface="Montserrat"/>
                <a:sym typeface="Montserrat"/>
              </a:rPr>
              <a:t>Improve Handwriting</a:t>
            </a:r>
            <a:endParaRPr b="1" i="0" sz="4000" u="none" cap="none" strike="noStrike">
              <a:solidFill>
                <a:schemeClr val="dk1"/>
              </a:solidFill>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3500"/>
              <a:buFont typeface="Arial"/>
              <a:buNone/>
            </a:pPr>
            <a:r>
              <a:t/>
            </a:r>
            <a:endParaRPr b="1" i="0" sz="3500" u="none" cap="none" strike="noStrike">
              <a:solidFill>
                <a:srgbClr val="000000"/>
              </a:solidFill>
              <a:latin typeface="Montserrat"/>
              <a:ea typeface="Montserrat"/>
              <a:cs typeface="Montserrat"/>
              <a:sym typeface="Montserrat"/>
            </a:endParaRPr>
          </a:p>
        </p:txBody>
      </p:sp>
      <p:sp>
        <p:nvSpPr>
          <p:cNvPr id="451" name="Google Shape;451;p25"/>
          <p:cNvSpPr txBox="1"/>
          <p:nvPr/>
        </p:nvSpPr>
        <p:spPr>
          <a:xfrm>
            <a:off x="8318500" y="10412875"/>
            <a:ext cx="8407500" cy="22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FFFF"/>
                </a:solidFill>
                <a:latin typeface="Montserrat"/>
                <a:ea typeface="Montserrat"/>
                <a:cs typeface="Montserrat"/>
                <a:sym typeface="Montserrat"/>
              </a:rPr>
              <a:t>Provide Writing Recommendations based on Author Profiles</a:t>
            </a:r>
            <a:endParaRPr b="1" i="0" sz="4000" u="none" cap="none" strike="noStrike">
              <a:solidFill>
                <a:srgbClr val="FFFFFF"/>
              </a:solidFill>
              <a:latin typeface="Montserrat"/>
              <a:ea typeface="Montserrat"/>
              <a:cs typeface="Montserrat"/>
              <a:sym typeface="Montserrat"/>
            </a:endParaRPr>
          </a:p>
        </p:txBody>
      </p:sp>
      <p:sp>
        <p:nvSpPr>
          <p:cNvPr id="452" name="Google Shape;452;p25"/>
          <p:cNvSpPr txBox="1"/>
          <p:nvPr/>
        </p:nvSpPr>
        <p:spPr>
          <a:xfrm>
            <a:off x="16865600" y="2912625"/>
            <a:ext cx="8407500" cy="228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n-US" sz="4000" u="none" cap="none" strike="noStrike">
                <a:solidFill>
                  <a:srgbClr val="000000"/>
                </a:solidFill>
                <a:latin typeface="Montserrat"/>
                <a:ea typeface="Montserrat"/>
                <a:cs typeface="Montserrat"/>
                <a:sym typeface="Montserrat"/>
              </a:rPr>
              <a:t>Recognize and Interpret Dyslexic Handwriting </a:t>
            </a:r>
            <a:endParaRPr b="1" i="0" sz="4000" u="none" cap="none" strike="noStrike">
              <a:solidFill>
                <a:srgbClr val="000000"/>
              </a:solidFill>
              <a:latin typeface="Montserrat"/>
              <a:ea typeface="Montserrat"/>
              <a:cs typeface="Montserrat"/>
              <a:sym typeface="Montserrat"/>
            </a:endParaRPr>
          </a:p>
        </p:txBody>
      </p:sp>
      <p:sp>
        <p:nvSpPr>
          <p:cNvPr id="453" name="Google Shape;453;p25"/>
          <p:cNvSpPr txBox="1"/>
          <p:nvPr/>
        </p:nvSpPr>
        <p:spPr>
          <a:xfrm>
            <a:off x="0" y="-28375"/>
            <a:ext cx="25149299"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   Future Business Applications</a:t>
            </a:r>
            <a:endParaRPr b="1" i="0" sz="8000" u="none" cap="none" strike="noStrike">
              <a:solidFill>
                <a:schemeClr val="accent6"/>
              </a:solidFill>
              <a:latin typeface="Arial"/>
              <a:ea typeface="Arial"/>
              <a:cs typeface="Arial"/>
              <a:sym typeface="Arial"/>
            </a:endParaRPr>
          </a:p>
        </p:txBody>
      </p:sp>
      <p:pic>
        <p:nvPicPr>
          <p:cNvPr id="454" name="Google Shape;454;p25"/>
          <p:cNvPicPr preferRelativeResize="0"/>
          <p:nvPr/>
        </p:nvPicPr>
        <p:blipFill rotWithShape="1">
          <a:blip r:embed="rId5">
            <a:alphaModFix/>
          </a:blip>
          <a:srcRect b="0" l="0" r="0" t="0"/>
          <a:stretch/>
        </p:blipFill>
        <p:spPr>
          <a:xfrm>
            <a:off x="567925" y="5396896"/>
            <a:ext cx="6919150" cy="4604375"/>
          </a:xfrm>
          <a:prstGeom prst="rect">
            <a:avLst/>
          </a:prstGeom>
          <a:noFill/>
          <a:ln>
            <a:noFill/>
          </a:ln>
        </p:spPr>
      </p:pic>
      <p:pic>
        <p:nvPicPr>
          <p:cNvPr id="455" name="Google Shape;455;p25"/>
          <p:cNvPicPr preferRelativeResize="0"/>
          <p:nvPr/>
        </p:nvPicPr>
        <p:blipFill rotWithShape="1">
          <a:blip r:embed="rId6">
            <a:alphaModFix/>
          </a:blip>
          <a:srcRect b="0" l="0" r="0" t="0"/>
          <a:stretch/>
        </p:blipFill>
        <p:spPr>
          <a:xfrm>
            <a:off x="8602463" y="4708349"/>
            <a:ext cx="6919149" cy="4926000"/>
          </a:xfrm>
          <a:prstGeom prst="rect">
            <a:avLst/>
          </a:prstGeom>
          <a:noFill/>
          <a:ln>
            <a:noFill/>
          </a:ln>
        </p:spPr>
      </p:pic>
      <p:pic>
        <p:nvPicPr>
          <p:cNvPr id="456" name="Google Shape;456;p25"/>
          <p:cNvPicPr preferRelativeResize="0"/>
          <p:nvPr/>
        </p:nvPicPr>
        <p:blipFill rotWithShape="1">
          <a:blip r:embed="rId7">
            <a:alphaModFix/>
          </a:blip>
          <a:srcRect b="0" l="0" r="0" t="0"/>
          <a:stretch/>
        </p:blipFill>
        <p:spPr>
          <a:xfrm>
            <a:off x="16713206" y="5042331"/>
            <a:ext cx="7410796" cy="492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cxnSp>
        <p:nvCxnSpPr>
          <p:cNvPr id="461" name="Google Shape;461;p26"/>
          <p:cNvCxnSpPr/>
          <p:nvPr/>
        </p:nvCxnSpPr>
        <p:spPr>
          <a:xfrm>
            <a:off x="1498741" y="-1748367"/>
            <a:ext cx="0" cy="0"/>
          </a:xfrm>
          <a:prstGeom prst="straightConnector1">
            <a:avLst/>
          </a:prstGeom>
          <a:noFill/>
          <a:ln>
            <a:noFill/>
          </a:ln>
        </p:spPr>
      </p:cxnSp>
      <p:cxnSp>
        <p:nvCxnSpPr>
          <p:cNvPr id="462" name="Google Shape;462;p26"/>
          <p:cNvCxnSpPr/>
          <p:nvPr/>
        </p:nvCxnSpPr>
        <p:spPr>
          <a:xfrm>
            <a:off x="1498741" y="-1748367"/>
            <a:ext cx="0" cy="0"/>
          </a:xfrm>
          <a:prstGeom prst="straightConnector1">
            <a:avLst/>
          </a:prstGeom>
          <a:noFill/>
          <a:ln>
            <a:noFill/>
          </a:ln>
        </p:spPr>
      </p:cxnSp>
      <p:sp>
        <p:nvSpPr>
          <p:cNvPr id="463" name="Google Shape;463;p26"/>
          <p:cNvSpPr/>
          <p:nvPr/>
        </p:nvSpPr>
        <p:spPr>
          <a:xfrm>
            <a:off x="7226250" y="4572000"/>
            <a:ext cx="18478200" cy="51138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4975"/>
              <a:buFont typeface="Montserrat"/>
              <a:buNone/>
            </a:pPr>
            <a:r>
              <a:rPr b="1" i="0" lang="en-US" sz="14000" u="none" cap="none" strike="noStrike">
                <a:solidFill>
                  <a:schemeClr val="dk1"/>
                </a:solidFill>
                <a:latin typeface="Sacramento"/>
                <a:ea typeface="Sacramento"/>
                <a:cs typeface="Sacramento"/>
                <a:sym typeface="Sacramento"/>
              </a:rPr>
              <a:t>Thank You! </a:t>
            </a:r>
            <a:endParaRPr b="1" i="0" sz="14000" u="none" cap="none" strike="noStrike">
              <a:solidFill>
                <a:schemeClr val="dk1"/>
              </a:solidFill>
              <a:latin typeface="Sacramento"/>
              <a:ea typeface="Sacramento"/>
              <a:cs typeface="Sacramento"/>
              <a:sym typeface="Sacramento"/>
            </a:endParaRPr>
          </a:p>
          <a:p>
            <a:pPr indent="0" lvl="0" marL="0" marR="0" rtl="0" algn="l">
              <a:lnSpc>
                <a:spcPct val="100000"/>
              </a:lnSpc>
              <a:spcBef>
                <a:spcPts val="0"/>
              </a:spcBef>
              <a:spcAft>
                <a:spcPts val="0"/>
              </a:spcAft>
              <a:buClr>
                <a:schemeClr val="dk1"/>
              </a:buClr>
              <a:buSzPts val="4975"/>
              <a:buFont typeface="Montserrat"/>
              <a:buNone/>
            </a:pPr>
            <a:r>
              <a:rPr b="1" i="0" lang="en-US" sz="5000" u="none" cap="none" strike="noStrike">
                <a:solidFill>
                  <a:schemeClr val="dk1"/>
                </a:solidFill>
                <a:latin typeface="Sacramento"/>
                <a:ea typeface="Sacramento"/>
                <a:cs typeface="Sacramento"/>
                <a:sym typeface="Sacramento"/>
              </a:rPr>
              <a:t>  Questions?</a:t>
            </a:r>
            <a:endParaRPr b="1" i="0" sz="5000" u="none" cap="none" strike="noStrike">
              <a:solidFill>
                <a:schemeClr val="dk1"/>
              </a:solidFill>
              <a:latin typeface="Sacramento"/>
              <a:ea typeface="Sacramento"/>
              <a:cs typeface="Sacramento"/>
              <a:sym typeface="Sacramento"/>
            </a:endParaRPr>
          </a:p>
        </p:txBody>
      </p:sp>
      <p:grpSp>
        <p:nvGrpSpPr>
          <p:cNvPr id="464" name="Google Shape;464;p26"/>
          <p:cNvGrpSpPr/>
          <p:nvPr/>
        </p:nvGrpSpPr>
        <p:grpSpPr>
          <a:xfrm>
            <a:off x="2299691" y="1382905"/>
            <a:ext cx="3511465" cy="3511464"/>
            <a:chOff x="2835275" y="1704975"/>
            <a:chExt cx="4329263" cy="4329262"/>
          </a:xfrm>
        </p:grpSpPr>
        <p:cxnSp>
          <p:nvCxnSpPr>
            <p:cNvPr id="465" name="Google Shape;465;p26"/>
            <p:cNvCxnSpPr/>
            <p:nvPr/>
          </p:nvCxnSpPr>
          <p:spPr>
            <a:xfrm flipH="1">
              <a:off x="3035238" y="1939925"/>
              <a:ext cx="3906900" cy="3892500"/>
            </a:xfrm>
            <a:prstGeom prst="straightConnector1">
              <a:avLst/>
            </a:prstGeom>
            <a:noFill/>
            <a:ln cap="flat" cmpd="sng" w="12700">
              <a:solidFill>
                <a:schemeClr val="dk1"/>
              </a:solidFill>
              <a:prstDash val="solid"/>
              <a:round/>
              <a:headEnd len="sm" w="sm" type="none"/>
              <a:tailEnd len="sm" w="sm" type="none"/>
            </a:ln>
          </p:spPr>
        </p:cxnSp>
        <p:sp>
          <p:nvSpPr>
            <p:cNvPr id="466" name="Google Shape;466;p26"/>
            <p:cNvSpPr/>
            <p:nvPr/>
          </p:nvSpPr>
          <p:spPr>
            <a:xfrm>
              <a:off x="6546850" y="1884363"/>
              <a:ext cx="438300" cy="439800"/>
            </a:xfrm>
            <a:custGeom>
              <a:rect b="b" l="l" r="r" t="t"/>
              <a:pathLst>
                <a:path extrusionOk="0" h="120000" w="120000">
                  <a:moveTo>
                    <a:pt x="0" y="0"/>
                  </a:moveTo>
                  <a:lnTo>
                    <a:pt x="119901" y="0"/>
                  </a:lnTo>
                  <a:lnTo>
                    <a:pt x="119901"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67" name="Google Shape;467;p26"/>
            <p:cNvSpPr/>
            <p:nvPr/>
          </p:nvSpPr>
          <p:spPr>
            <a:xfrm>
              <a:off x="3014663" y="5416550"/>
              <a:ext cx="439800" cy="438300"/>
            </a:xfrm>
            <a:custGeom>
              <a:rect b="b" l="l" r="r" t="t"/>
              <a:pathLst>
                <a:path extrusionOk="0" h="120000" w="120000">
                  <a:moveTo>
                    <a:pt x="119901" y="119901"/>
                  </a:moveTo>
                  <a:lnTo>
                    <a:pt x="0" y="119901"/>
                  </a:lnTo>
                  <a:lnTo>
                    <a:pt x="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cxnSp>
          <p:nvCxnSpPr>
            <p:cNvPr id="468" name="Google Shape;468;p26"/>
            <p:cNvCxnSpPr/>
            <p:nvPr/>
          </p:nvCxnSpPr>
          <p:spPr>
            <a:xfrm>
              <a:off x="3273425" y="2143125"/>
              <a:ext cx="3452700" cy="3452700"/>
            </a:xfrm>
            <a:prstGeom prst="straightConnector1">
              <a:avLst/>
            </a:prstGeom>
            <a:noFill/>
            <a:ln cap="flat" cmpd="sng" w="12700">
              <a:solidFill>
                <a:schemeClr val="dk1"/>
              </a:solidFill>
              <a:prstDash val="solid"/>
              <a:round/>
              <a:headEnd len="sm" w="sm" type="none"/>
              <a:tailEnd len="sm" w="sm" type="none"/>
            </a:ln>
          </p:spPr>
        </p:cxnSp>
        <p:sp>
          <p:nvSpPr>
            <p:cNvPr id="469" name="Google Shape;469;p26"/>
            <p:cNvSpPr/>
            <p:nvPr/>
          </p:nvSpPr>
          <p:spPr>
            <a:xfrm>
              <a:off x="6726238" y="5595937"/>
              <a:ext cx="438300" cy="438300"/>
            </a:xfrm>
            <a:custGeom>
              <a:rect b="b" l="l" r="r" t="t"/>
              <a:pathLst>
                <a:path extrusionOk="0" h="120000" w="120000">
                  <a:moveTo>
                    <a:pt x="0" y="119901"/>
                  </a:moveTo>
                  <a:lnTo>
                    <a:pt x="0" y="0"/>
                  </a:lnTo>
                  <a:lnTo>
                    <a:pt x="119901"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70" name="Google Shape;470;p26"/>
            <p:cNvSpPr/>
            <p:nvPr/>
          </p:nvSpPr>
          <p:spPr>
            <a:xfrm>
              <a:off x="2835275" y="1704975"/>
              <a:ext cx="439800" cy="439800"/>
            </a:xfrm>
            <a:custGeom>
              <a:rect b="b" l="l" r="r" t="t"/>
              <a:pathLst>
                <a:path extrusionOk="0" h="120000" w="120000">
                  <a:moveTo>
                    <a:pt x="119901" y="0"/>
                  </a:moveTo>
                  <a:lnTo>
                    <a:pt x="119901" y="119901"/>
                  </a:lnTo>
                  <a:lnTo>
                    <a:pt x="0"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71" name="Google Shape;471;p26"/>
            <p:cNvSpPr/>
            <p:nvPr/>
          </p:nvSpPr>
          <p:spPr>
            <a:xfrm>
              <a:off x="4162425" y="2479675"/>
              <a:ext cx="1665300" cy="282600"/>
            </a:xfrm>
            <a:custGeom>
              <a:rect b="b" l="l" r="r" t="t"/>
              <a:pathLst>
                <a:path extrusionOk="0" h="120000" w="120000">
                  <a:moveTo>
                    <a:pt x="119974" y="114942"/>
                  </a:moveTo>
                  <a:lnTo>
                    <a:pt x="119974" y="114942"/>
                  </a:lnTo>
                  <a:cubicBezTo>
                    <a:pt x="103757" y="43218"/>
                    <a:pt x="82663" y="0"/>
                    <a:pt x="59987" y="0"/>
                  </a:cubicBezTo>
                  <a:cubicBezTo>
                    <a:pt x="37284" y="0"/>
                    <a:pt x="17020" y="43218"/>
                    <a:pt x="0" y="119846"/>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72" name="Google Shape;472;p26"/>
            <p:cNvSpPr/>
            <p:nvPr/>
          </p:nvSpPr>
          <p:spPr>
            <a:xfrm>
              <a:off x="6097587" y="3009900"/>
              <a:ext cx="292200" cy="1698600"/>
            </a:xfrm>
            <a:custGeom>
              <a:rect b="b" l="l" r="r" t="t"/>
              <a:pathLst>
                <a:path extrusionOk="0" h="120000" w="120000">
                  <a:moveTo>
                    <a:pt x="4575" y="119974"/>
                  </a:moveTo>
                  <a:lnTo>
                    <a:pt x="4575" y="119974"/>
                  </a:lnTo>
                  <a:cubicBezTo>
                    <a:pt x="78376" y="103293"/>
                    <a:pt x="119852" y="82619"/>
                    <a:pt x="119852" y="60394"/>
                  </a:cubicBezTo>
                  <a:cubicBezTo>
                    <a:pt x="119852" y="38143"/>
                    <a:pt x="73800" y="16681"/>
                    <a:pt x="0"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73" name="Google Shape;473;p26"/>
            <p:cNvSpPr/>
            <p:nvPr/>
          </p:nvSpPr>
          <p:spPr>
            <a:xfrm>
              <a:off x="3611562" y="3021013"/>
              <a:ext cx="293700" cy="1676400"/>
            </a:xfrm>
            <a:custGeom>
              <a:rect b="b" l="l" r="r" t="t"/>
              <a:pathLst>
                <a:path extrusionOk="0" h="120000" w="120000">
                  <a:moveTo>
                    <a:pt x="119852" y="0"/>
                  </a:moveTo>
                  <a:lnTo>
                    <a:pt x="119852" y="0"/>
                  </a:lnTo>
                  <a:cubicBezTo>
                    <a:pt x="41572" y="16929"/>
                    <a:pt x="0" y="37852"/>
                    <a:pt x="0" y="60399"/>
                  </a:cubicBezTo>
                  <a:cubicBezTo>
                    <a:pt x="0" y="82920"/>
                    <a:pt x="41572" y="103869"/>
                    <a:pt x="110565" y="119974"/>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474" name="Google Shape;474;p26"/>
            <p:cNvSpPr/>
            <p:nvPr/>
          </p:nvSpPr>
          <p:spPr>
            <a:xfrm>
              <a:off x="4140200" y="4967287"/>
              <a:ext cx="1709700" cy="292200"/>
            </a:xfrm>
            <a:custGeom>
              <a:rect b="b" l="l" r="r" t="t"/>
              <a:pathLst>
                <a:path extrusionOk="0" h="120000" w="120000">
                  <a:moveTo>
                    <a:pt x="0" y="0"/>
                  </a:moveTo>
                  <a:lnTo>
                    <a:pt x="0" y="0"/>
                  </a:lnTo>
                  <a:cubicBezTo>
                    <a:pt x="16572" y="73800"/>
                    <a:pt x="37894" y="119852"/>
                    <a:pt x="60000" y="119852"/>
                  </a:cubicBezTo>
                  <a:cubicBezTo>
                    <a:pt x="82863" y="119852"/>
                    <a:pt x="103402" y="73800"/>
                    <a:pt x="119974"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3"/>
          <p:cNvSpPr/>
          <p:nvPr/>
        </p:nvSpPr>
        <p:spPr>
          <a:xfrm rot="-5400000">
            <a:off x="4320429" y="1958952"/>
            <a:ext cx="1184400" cy="630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accent1"/>
              </a:solidFill>
              <a:latin typeface="Calibri"/>
              <a:ea typeface="Calibri"/>
              <a:cs typeface="Calibri"/>
              <a:sym typeface="Calibri"/>
            </a:endParaRPr>
          </a:p>
        </p:txBody>
      </p:sp>
      <p:sp>
        <p:nvSpPr>
          <p:cNvPr id="65" name="Google Shape;65;p3"/>
          <p:cNvSpPr/>
          <p:nvPr/>
        </p:nvSpPr>
        <p:spPr>
          <a:xfrm rot="-5400000">
            <a:off x="11641634" y="1958352"/>
            <a:ext cx="1184400" cy="6307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accent1"/>
              </a:solidFill>
              <a:latin typeface="Calibri"/>
              <a:ea typeface="Calibri"/>
              <a:cs typeface="Calibri"/>
              <a:sym typeface="Calibri"/>
            </a:endParaRPr>
          </a:p>
        </p:txBody>
      </p:sp>
      <p:sp>
        <p:nvSpPr>
          <p:cNvPr id="66" name="Google Shape;66;p3"/>
          <p:cNvSpPr/>
          <p:nvPr/>
        </p:nvSpPr>
        <p:spPr>
          <a:xfrm rot="-5400000">
            <a:off x="18964072" y="1958952"/>
            <a:ext cx="1184400" cy="630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accent1"/>
              </a:solidFill>
              <a:latin typeface="Calibri"/>
              <a:ea typeface="Calibri"/>
              <a:cs typeface="Calibri"/>
              <a:sym typeface="Calibri"/>
            </a:endParaRPr>
          </a:p>
        </p:txBody>
      </p:sp>
      <p:sp>
        <p:nvSpPr>
          <p:cNvPr id="67" name="Google Shape;67;p3"/>
          <p:cNvSpPr txBox="1"/>
          <p:nvPr/>
        </p:nvSpPr>
        <p:spPr>
          <a:xfrm>
            <a:off x="1759630" y="2955258"/>
            <a:ext cx="20949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600"/>
              <a:buFont typeface="Montserrat"/>
              <a:buNone/>
            </a:pPr>
            <a:r>
              <a:rPr b="0" i="0" lang="en-US" sz="2400" u="none" cap="none" strike="noStrike">
                <a:solidFill>
                  <a:schemeClr val="dk1"/>
                </a:solidFill>
                <a:latin typeface="Montserrat"/>
                <a:ea typeface="Montserrat"/>
                <a:cs typeface="Montserrat"/>
                <a:sym typeface="Montserrat"/>
              </a:rPr>
              <a:t>Handwriting recognition is a challenging problem due to huge variation in individual writing styles.</a:t>
            </a:r>
            <a:endParaRPr b="0" i="0" sz="2400" u="none" cap="none" strike="noStrike">
              <a:solidFill>
                <a:schemeClr val="dk1"/>
              </a:solidFill>
              <a:latin typeface="Montserrat"/>
              <a:ea typeface="Montserrat"/>
              <a:cs typeface="Montserrat"/>
              <a:sym typeface="Montserrat"/>
            </a:endParaRPr>
          </a:p>
        </p:txBody>
      </p:sp>
      <p:sp>
        <p:nvSpPr>
          <p:cNvPr id="68" name="Google Shape;68;p3"/>
          <p:cNvSpPr txBox="1"/>
          <p:nvPr/>
        </p:nvSpPr>
        <p:spPr>
          <a:xfrm>
            <a:off x="1759625" y="766750"/>
            <a:ext cx="165831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12500" u="none" cap="none" strike="noStrike">
                <a:solidFill>
                  <a:schemeClr val="dk2"/>
                </a:solidFill>
                <a:latin typeface="Montserrat"/>
                <a:ea typeface="Montserrat"/>
                <a:cs typeface="Montserrat"/>
                <a:sym typeface="Montserrat"/>
              </a:rPr>
              <a:t>Creative Signatures</a:t>
            </a:r>
            <a:endParaRPr b="0" i="0" sz="1400" u="none" cap="none" strike="noStrike">
              <a:solidFill>
                <a:srgbClr val="000000"/>
              </a:solidFill>
              <a:latin typeface="Arial"/>
              <a:ea typeface="Arial"/>
              <a:cs typeface="Arial"/>
              <a:sym typeface="Arial"/>
            </a:endParaRPr>
          </a:p>
        </p:txBody>
      </p:sp>
      <p:sp>
        <p:nvSpPr>
          <p:cNvPr id="69" name="Google Shape;69;p3"/>
          <p:cNvSpPr txBox="1"/>
          <p:nvPr/>
        </p:nvSpPr>
        <p:spPr>
          <a:xfrm>
            <a:off x="10604300" y="4776550"/>
            <a:ext cx="3689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Montserrat"/>
              <a:buNone/>
            </a:pPr>
            <a:r>
              <a:rPr b="1" i="0" lang="en-US" sz="3600" u="none" cap="none" strike="noStrike">
                <a:solidFill>
                  <a:schemeClr val="lt1"/>
                </a:solidFill>
                <a:latin typeface="Montserrat"/>
                <a:ea typeface="Montserrat"/>
                <a:cs typeface="Montserrat"/>
                <a:sym typeface="Montserrat"/>
              </a:rPr>
              <a:t>Soccer Player</a:t>
            </a:r>
            <a:endParaRPr b="0" i="0" sz="1400" u="none" cap="none" strike="noStrike">
              <a:solidFill>
                <a:srgbClr val="000000"/>
              </a:solidFill>
              <a:latin typeface="Arial"/>
              <a:ea typeface="Arial"/>
              <a:cs typeface="Arial"/>
              <a:sym typeface="Arial"/>
            </a:endParaRPr>
          </a:p>
        </p:txBody>
      </p:sp>
      <p:sp>
        <p:nvSpPr>
          <p:cNvPr id="70" name="Google Shape;70;p3"/>
          <p:cNvSpPr txBox="1"/>
          <p:nvPr/>
        </p:nvSpPr>
        <p:spPr>
          <a:xfrm>
            <a:off x="17052102" y="4776550"/>
            <a:ext cx="5098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Montserrat"/>
              <a:buNone/>
            </a:pPr>
            <a:r>
              <a:rPr b="1" i="0" lang="en-US" sz="3600" u="none" cap="none" strike="noStrike">
                <a:solidFill>
                  <a:schemeClr val="lt1"/>
                </a:solidFill>
                <a:latin typeface="Montserrat"/>
                <a:ea typeface="Montserrat"/>
                <a:cs typeface="Montserrat"/>
                <a:sym typeface="Montserrat"/>
              </a:rPr>
              <a:t>Someone You Know</a:t>
            </a:r>
            <a:endParaRPr b="0" i="0" sz="1400" u="none" cap="none" strike="noStrike">
              <a:solidFill>
                <a:srgbClr val="000000"/>
              </a:solidFill>
              <a:latin typeface="Arial"/>
              <a:ea typeface="Arial"/>
              <a:cs typeface="Arial"/>
              <a:sym typeface="Arial"/>
            </a:endParaRPr>
          </a:p>
        </p:txBody>
      </p:sp>
      <p:pic>
        <p:nvPicPr>
          <p:cNvPr id="71" name="Google Shape;71;p3"/>
          <p:cNvPicPr preferRelativeResize="0"/>
          <p:nvPr/>
        </p:nvPicPr>
        <p:blipFill rotWithShape="1">
          <a:blip r:embed="rId3">
            <a:alphaModFix/>
          </a:blip>
          <a:srcRect b="0" l="0" r="0" t="0"/>
          <a:stretch/>
        </p:blipFill>
        <p:spPr>
          <a:xfrm>
            <a:off x="1554900" y="5704150"/>
            <a:ext cx="6510650" cy="6510650"/>
          </a:xfrm>
          <a:prstGeom prst="rect">
            <a:avLst/>
          </a:prstGeom>
          <a:noFill/>
          <a:ln>
            <a:noFill/>
          </a:ln>
        </p:spPr>
      </p:pic>
      <p:sp>
        <p:nvSpPr>
          <p:cNvPr id="72" name="Google Shape;72;p3"/>
          <p:cNvSpPr txBox="1"/>
          <p:nvPr/>
        </p:nvSpPr>
        <p:spPr>
          <a:xfrm>
            <a:off x="2497550" y="4776550"/>
            <a:ext cx="4831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Montserrat"/>
              <a:buNone/>
            </a:pPr>
            <a:r>
              <a:rPr b="1" i="0" lang="en-US" sz="3600" u="none" cap="none" strike="noStrike">
                <a:solidFill>
                  <a:schemeClr val="lt1"/>
                </a:solidFill>
                <a:latin typeface="Montserrat"/>
                <a:ea typeface="Montserrat"/>
                <a:cs typeface="Montserrat"/>
                <a:sym typeface="Montserrat"/>
              </a:rPr>
              <a:t>Singer-songwriter</a:t>
            </a:r>
            <a:endParaRPr b="0" i="0" sz="1400" u="none" cap="none" strike="noStrike">
              <a:solidFill>
                <a:srgbClr val="000000"/>
              </a:solidFill>
              <a:latin typeface="Arial"/>
              <a:ea typeface="Arial"/>
              <a:cs typeface="Arial"/>
              <a:sym typeface="Arial"/>
            </a:endParaRPr>
          </a:p>
        </p:txBody>
      </p:sp>
      <p:pic>
        <p:nvPicPr>
          <p:cNvPr id="73" name="Google Shape;73;p3"/>
          <p:cNvPicPr preferRelativeResize="0"/>
          <p:nvPr/>
        </p:nvPicPr>
        <p:blipFill rotWithShape="1">
          <a:blip r:embed="rId4">
            <a:alphaModFix/>
          </a:blip>
          <a:srcRect b="0" l="0" r="0" t="0"/>
          <a:stretch/>
        </p:blipFill>
        <p:spPr>
          <a:xfrm>
            <a:off x="1527326" y="4297000"/>
            <a:ext cx="7525325" cy="8124480"/>
          </a:xfrm>
          <a:prstGeom prst="rect">
            <a:avLst/>
          </a:prstGeom>
          <a:noFill/>
          <a:ln>
            <a:noFill/>
          </a:ln>
        </p:spPr>
      </p:pic>
      <p:pic>
        <p:nvPicPr>
          <p:cNvPr id="74" name="Google Shape;74;p3"/>
          <p:cNvPicPr preferRelativeResize="0"/>
          <p:nvPr/>
        </p:nvPicPr>
        <p:blipFill rotWithShape="1">
          <a:blip r:embed="rId5">
            <a:alphaModFix/>
          </a:blip>
          <a:srcRect b="0" l="0" r="0" t="0"/>
          <a:stretch/>
        </p:blipFill>
        <p:spPr>
          <a:xfrm>
            <a:off x="9081050" y="6068425"/>
            <a:ext cx="6305925" cy="6332199"/>
          </a:xfrm>
          <a:prstGeom prst="rect">
            <a:avLst/>
          </a:prstGeom>
          <a:noFill/>
          <a:ln>
            <a:noFill/>
          </a:ln>
        </p:spPr>
      </p:pic>
      <p:pic>
        <p:nvPicPr>
          <p:cNvPr id="75" name="Google Shape;75;p3"/>
          <p:cNvPicPr preferRelativeResize="0"/>
          <p:nvPr/>
        </p:nvPicPr>
        <p:blipFill rotWithShape="1">
          <a:blip r:embed="rId6">
            <a:alphaModFix/>
          </a:blip>
          <a:srcRect b="0" l="0" r="0" t="0"/>
          <a:stretch/>
        </p:blipFill>
        <p:spPr>
          <a:xfrm>
            <a:off x="8535800" y="4276125"/>
            <a:ext cx="7309250" cy="8124474"/>
          </a:xfrm>
          <a:prstGeom prst="rect">
            <a:avLst/>
          </a:prstGeom>
          <a:noFill/>
          <a:ln>
            <a:noFill/>
          </a:ln>
        </p:spPr>
      </p:pic>
      <p:pic>
        <p:nvPicPr>
          <p:cNvPr id="76" name="Google Shape;76;p3"/>
          <p:cNvPicPr preferRelativeResize="0"/>
          <p:nvPr/>
        </p:nvPicPr>
        <p:blipFill rotWithShape="1">
          <a:blip r:embed="rId7">
            <a:alphaModFix/>
          </a:blip>
          <a:srcRect b="0" l="0" r="0" t="0"/>
          <a:stretch/>
        </p:blipFill>
        <p:spPr>
          <a:xfrm>
            <a:off x="16402475" y="6068425"/>
            <a:ext cx="6305925" cy="6332199"/>
          </a:xfrm>
          <a:prstGeom prst="rect">
            <a:avLst/>
          </a:prstGeom>
          <a:noFill/>
          <a:ln>
            <a:noFill/>
          </a:ln>
        </p:spPr>
      </p:pic>
      <p:pic>
        <p:nvPicPr>
          <p:cNvPr id="77" name="Google Shape;77;p3"/>
          <p:cNvPicPr preferRelativeResize="0"/>
          <p:nvPr/>
        </p:nvPicPr>
        <p:blipFill rotWithShape="1">
          <a:blip r:embed="rId8">
            <a:alphaModFix/>
          </a:blip>
          <a:srcRect b="0" l="0" r="0" t="0"/>
          <a:stretch/>
        </p:blipFill>
        <p:spPr>
          <a:xfrm>
            <a:off x="15845050" y="4297000"/>
            <a:ext cx="8124475" cy="812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4"/>
          <p:cNvSpPr txBox="1"/>
          <p:nvPr/>
        </p:nvSpPr>
        <p:spPr>
          <a:xfrm>
            <a:off x="1759630" y="766741"/>
            <a:ext cx="16830299"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dk2"/>
                </a:solidFill>
                <a:latin typeface="Montserrat"/>
                <a:ea typeface="Montserrat"/>
                <a:cs typeface="Montserrat"/>
                <a:sym typeface="Montserrat"/>
              </a:rPr>
              <a:t>Handwriting Samples</a:t>
            </a:r>
            <a:endParaRPr b="0" i="0" sz="8000" u="none" cap="none" strike="noStrike">
              <a:solidFill>
                <a:srgbClr val="000000"/>
              </a:solidFill>
              <a:latin typeface="Arial"/>
              <a:ea typeface="Arial"/>
              <a:cs typeface="Arial"/>
              <a:sym typeface="Arial"/>
            </a:endParaRPr>
          </a:p>
        </p:txBody>
      </p:sp>
      <p:pic>
        <p:nvPicPr>
          <p:cNvPr id="83" name="Google Shape;83;p4"/>
          <p:cNvPicPr preferRelativeResize="0"/>
          <p:nvPr/>
        </p:nvPicPr>
        <p:blipFill rotWithShape="1">
          <a:blip r:embed="rId3">
            <a:alphaModFix/>
          </a:blip>
          <a:srcRect b="0" l="0" r="0" t="0"/>
          <a:stretch/>
        </p:blipFill>
        <p:spPr>
          <a:xfrm>
            <a:off x="1848674" y="3864601"/>
            <a:ext cx="7663250" cy="5828025"/>
          </a:xfrm>
          <a:prstGeom prst="rect">
            <a:avLst/>
          </a:prstGeom>
          <a:noFill/>
          <a:ln>
            <a:noFill/>
          </a:ln>
        </p:spPr>
      </p:pic>
      <p:pic>
        <p:nvPicPr>
          <p:cNvPr id="84" name="Google Shape;84;p4"/>
          <p:cNvPicPr preferRelativeResize="0"/>
          <p:nvPr/>
        </p:nvPicPr>
        <p:blipFill rotWithShape="1">
          <a:blip r:embed="rId4">
            <a:alphaModFix/>
          </a:blip>
          <a:srcRect b="0" l="0" r="0" t="0"/>
          <a:stretch/>
        </p:blipFill>
        <p:spPr>
          <a:xfrm>
            <a:off x="1683425" y="2354450"/>
            <a:ext cx="16830301" cy="108029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6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6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5"/>
          <p:cNvSpPr txBox="1"/>
          <p:nvPr/>
        </p:nvSpPr>
        <p:spPr>
          <a:xfrm>
            <a:off x="1759630" y="2955258"/>
            <a:ext cx="20949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600"/>
              <a:buFont typeface="Montserrat"/>
              <a:buNone/>
            </a:pPr>
            <a:r>
              <a:rPr b="0" i="0" lang="en-US" sz="2400" u="none" cap="none" strike="noStrike">
                <a:solidFill>
                  <a:schemeClr val="dk1"/>
                </a:solidFill>
                <a:latin typeface="Montserrat"/>
                <a:ea typeface="Montserrat"/>
                <a:cs typeface="Montserrat"/>
                <a:sym typeface="Montserrat"/>
              </a:rPr>
              <a:t>The IAM Handwriting Database contains forms of handwritten English text which can be used to train and test handwritten text recognizers and to perform writer identification and verification experiments.</a:t>
            </a:r>
            <a:endParaRPr b="0" i="0" sz="2400" u="none" cap="none" strike="noStrike">
              <a:solidFill>
                <a:schemeClr val="dk1"/>
              </a:solidFill>
              <a:latin typeface="Montserrat"/>
              <a:ea typeface="Montserrat"/>
              <a:cs typeface="Montserrat"/>
              <a:sym typeface="Montserrat"/>
            </a:endParaRPr>
          </a:p>
        </p:txBody>
      </p:sp>
      <p:sp>
        <p:nvSpPr>
          <p:cNvPr id="90" name="Google Shape;90;p5"/>
          <p:cNvSpPr txBox="1"/>
          <p:nvPr/>
        </p:nvSpPr>
        <p:spPr>
          <a:xfrm>
            <a:off x="1759630" y="766741"/>
            <a:ext cx="16830299"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12500" u="none" cap="none" strike="noStrike">
                <a:solidFill>
                  <a:schemeClr val="dk2"/>
                </a:solidFill>
                <a:latin typeface="Montserrat"/>
                <a:ea typeface="Montserrat"/>
                <a:cs typeface="Montserrat"/>
                <a:sym typeface="Montserrat"/>
              </a:rPr>
              <a:t>Dataset &amp; Structure</a:t>
            </a:r>
            <a:endParaRPr b="0" i="0" sz="1400" u="none" cap="none" strike="noStrike">
              <a:solidFill>
                <a:srgbClr val="000000"/>
              </a:solidFill>
              <a:latin typeface="Arial"/>
              <a:ea typeface="Arial"/>
              <a:cs typeface="Arial"/>
              <a:sym typeface="Arial"/>
            </a:endParaRPr>
          </a:p>
        </p:txBody>
      </p:sp>
      <p:sp>
        <p:nvSpPr>
          <p:cNvPr id="91" name="Google Shape;91;p5"/>
          <p:cNvSpPr txBox="1"/>
          <p:nvPr/>
        </p:nvSpPr>
        <p:spPr>
          <a:xfrm>
            <a:off x="4311312" y="5278325"/>
            <a:ext cx="51750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SzPts val="700"/>
              <a:buFont typeface="Montserrat"/>
              <a:buNone/>
            </a:pPr>
            <a:r>
              <a:rPr b="1" i="0" lang="en-US" sz="4800" u="none" cap="none" strike="noStrike">
                <a:solidFill>
                  <a:schemeClr val="dk2"/>
                </a:solidFill>
                <a:latin typeface="Montserrat"/>
                <a:ea typeface="Montserrat"/>
                <a:cs typeface="Montserrat"/>
                <a:sym typeface="Montserrat"/>
              </a:rPr>
              <a:t>writers</a:t>
            </a:r>
            <a:r>
              <a:rPr b="0" i="0" lang="en-US" sz="4800" u="none" cap="none" strike="noStrike">
                <a:solidFill>
                  <a:schemeClr val="dk1"/>
                </a:solidFill>
                <a:highlight>
                  <a:srgbClr val="FFFFFF"/>
                </a:highlight>
                <a:latin typeface="Verdana"/>
                <a:ea typeface="Verdana"/>
                <a:cs typeface="Verdana"/>
                <a:sym typeface="Verdana"/>
              </a:rPr>
              <a:t> </a:t>
            </a:r>
            <a:endParaRPr b="0" i="0" sz="4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500"/>
              <a:buFont typeface="Montserrat"/>
              <a:buNone/>
            </a:pPr>
            <a:r>
              <a:rPr b="0" i="0" lang="en-US" sz="2200" u="none" cap="none" strike="noStrike">
                <a:solidFill>
                  <a:schemeClr val="dk1"/>
                </a:solidFill>
                <a:latin typeface="Montserrat"/>
                <a:ea typeface="Montserrat"/>
                <a:cs typeface="Montserrat"/>
                <a:sym typeface="Montserrat"/>
              </a:rPr>
              <a:t>contributed samples of their handwriting</a:t>
            </a:r>
            <a:endParaRPr b="0" i="0" sz="2200" u="none" cap="none" strike="noStrike">
              <a:solidFill>
                <a:schemeClr val="dk1"/>
              </a:solidFill>
              <a:latin typeface="Montserrat"/>
              <a:ea typeface="Montserrat"/>
              <a:cs typeface="Montserrat"/>
              <a:sym typeface="Montserrat"/>
            </a:endParaRPr>
          </a:p>
        </p:txBody>
      </p:sp>
      <p:sp>
        <p:nvSpPr>
          <p:cNvPr id="92" name="Google Shape;92;p5"/>
          <p:cNvSpPr txBox="1"/>
          <p:nvPr/>
        </p:nvSpPr>
        <p:spPr>
          <a:xfrm>
            <a:off x="1954963" y="5397150"/>
            <a:ext cx="2204100" cy="109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100"/>
              <a:buFont typeface="Arial"/>
              <a:buNone/>
            </a:pPr>
            <a:r>
              <a:rPr b="0" i="0" lang="en-US" sz="8400" u="none" cap="none" strike="noStrike">
                <a:solidFill>
                  <a:schemeClr val="accent1"/>
                </a:solidFill>
                <a:latin typeface="Montserrat"/>
                <a:ea typeface="Montserrat"/>
                <a:cs typeface="Montserrat"/>
                <a:sym typeface="Montserrat"/>
              </a:rPr>
              <a:t>657</a:t>
            </a:r>
            <a:endParaRPr b="0" i="0" sz="1400" u="none" cap="none" strike="noStrike">
              <a:solidFill>
                <a:srgbClr val="000000"/>
              </a:solidFill>
              <a:latin typeface="Arial"/>
              <a:ea typeface="Arial"/>
              <a:cs typeface="Arial"/>
              <a:sym typeface="Arial"/>
            </a:endParaRPr>
          </a:p>
        </p:txBody>
      </p:sp>
      <p:sp>
        <p:nvSpPr>
          <p:cNvPr id="93" name="Google Shape;93;p5"/>
          <p:cNvSpPr txBox="1"/>
          <p:nvPr/>
        </p:nvSpPr>
        <p:spPr>
          <a:xfrm>
            <a:off x="12541981" y="5278328"/>
            <a:ext cx="45810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SzPts val="700"/>
              <a:buFont typeface="Montserrat"/>
              <a:buNone/>
            </a:pPr>
            <a:r>
              <a:rPr b="1" i="0" lang="en-US" sz="4800" u="none" cap="none" strike="noStrike">
                <a:solidFill>
                  <a:schemeClr val="dk2"/>
                </a:solidFill>
                <a:latin typeface="Montserrat"/>
                <a:ea typeface="Montserrat"/>
                <a:cs typeface="Montserrat"/>
                <a:sym typeface="Montserrat"/>
              </a:rPr>
              <a:t>text lines</a:t>
            </a:r>
            <a:endParaRPr b="1" i="0" sz="48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700"/>
              <a:buFont typeface="Montserrat"/>
              <a:buNone/>
            </a:pPr>
            <a:r>
              <a:rPr b="0" i="0" lang="en-US" sz="2200" u="none" cap="none" strike="noStrike">
                <a:solidFill>
                  <a:schemeClr val="dk1"/>
                </a:solidFill>
                <a:latin typeface="Montserrat"/>
                <a:ea typeface="Montserrat"/>
                <a:cs typeface="Montserrat"/>
                <a:sym typeface="Montserrat"/>
              </a:rPr>
              <a:t>isolated and labeled</a:t>
            </a:r>
            <a:endParaRPr b="1" i="0" sz="4800" u="none" cap="none" strike="noStrike">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2"/>
              </a:buClr>
              <a:buSzPts val="700"/>
              <a:buFont typeface="Montserrat"/>
              <a:buNone/>
            </a:pPr>
            <a:r>
              <a:t/>
            </a:r>
            <a:endParaRPr b="0" i="0" sz="1400" u="none" cap="none" strike="noStrike">
              <a:solidFill>
                <a:srgbClr val="000000"/>
              </a:solidFill>
              <a:latin typeface="Arial"/>
              <a:ea typeface="Arial"/>
              <a:cs typeface="Arial"/>
              <a:sym typeface="Arial"/>
            </a:endParaRPr>
          </a:p>
        </p:txBody>
      </p:sp>
      <p:sp>
        <p:nvSpPr>
          <p:cNvPr id="94" name="Google Shape;94;p5"/>
          <p:cNvSpPr txBox="1"/>
          <p:nvPr/>
        </p:nvSpPr>
        <p:spPr>
          <a:xfrm>
            <a:off x="9014346" y="5397150"/>
            <a:ext cx="3173400" cy="109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100"/>
              <a:buFont typeface="Arial"/>
              <a:buNone/>
            </a:pPr>
            <a:r>
              <a:rPr b="0" i="0" lang="en-US" sz="8400" u="none" cap="none" strike="noStrike">
                <a:solidFill>
                  <a:schemeClr val="accent2"/>
                </a:solidFill>
                <a:latin typeface="Montserrat"/>
                <a:ea typeface="Montserrat"/>
                <a:cs typeface="Montserrat"/>
                <a:sym typeface="Montserrat"/>
              </a:rPr>
              <a:t>13'353</a:t>
            </a:r>
            <a:endParaRPr b="0" i="0" sz="8400" u="none" cap="none" strike="noStrike">
              <a:solidFill>
                <a:schemeClr val="accent2"/>
              </a:solidFill>
              <a:latin typeface="Montserrat"/>
              <a:ea typeface="Montserrat"/>
              <a:cs typeface="Montserrat"/>
              <a:sym typeface="Montserrat"/>
            </a:endParaRPr>
          </a:p>
        </p:txBody>
      </p:sp>
      <p:sp>
        <p:nvSpPr>
          <p:cNvPr id="95" name="Google Shape;95;p5"/>
          <p:cNvSpPr txBox="1"/>
          <p:nvPr/>
        </p:nvSpPr>
        <p:spPr>
          <a:xfrm>
            <a:off x="6010920" y="8402528"/>
            <a:ext cx="4832400" cy="212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2"/>
              </a:buClr>
              <a:buSzPts val="700"/>
              <a:buFont typeface="Montserrat"/>
              <a:buNone/>
            </a:pPr>
            <a:r>
              <a:rPr b="1" i="0" lang="en-US" sz="4800" u="none" cap="none" strike="noStrike">
                <a:solidFill>
                  <a:schemeClr val="dk1"/>
                </a:solidFill>
                <a:latin typeface="Montserrat"/>
                <a:ea typeface="Montserrat"/>
                <a:cs typeface="Montserrat"/>
                <a:sym typeface="Montserrat"/>
              </a:rPr>
              <a:t>words</a:t>
            </a:r>
            <a:endParaRPr b="0" i="0" sz="2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700"/>
              <a:buFont typeface="Montserrat"/>
              <a:buNone/>
            </a:pPr>
            <a:r>
              <a:rPr b="0" i="0" lang="en-US" sz="2200" u="none" cap="none" strike="noStrike">
                <a:solidFill>
                  <a:schemeClr val="dk1"/>
                </a:solidFill>
                <a:latin typeface="Montserrat"/>
                <a:ea typeface="Montserrat"/>
                <a:cs typeface="Montserrat"/>
                <a:sym typeface="Montserrat"/>
              </a:rPr>
              <a:t>isolated and labeled</a:t>
            </a:r>
            <a:r>
              <a:rPr b="1" i="0" lang="en-US" sz="2200" u="none" cap="none" strike="noStrike">
                <a:solidFill>
                  <a:schemeClr val="dk1"/>
                </a:solidFill>
                <a:latin typeface="Montserrat"/>
                <a:ea typeface="Montserrat"/>
                <a:cs typeface="Montserrat"/>
                <a:sym typeface="Montserrat"/>
              </a:rPr>
              <a:t> </a:t>
            </a:r>
            <a:endParaRPr b="0" i="0" sz="2200" u="none" cap="none" strike="noStrike">
              <a:solidFill>
                <a:srgbClr val="000000"/>
              </a:solidFill>
              <a:latin typeface="Arial"/>
              <a:ea typeface="Arial"/>
              <a:cs typeface="Arial"/>
              <a:sym typeface="Arial"/>
            </a:endParaRPr>
          </a:p>
        </p:txBody>
      </p:sp>
      <p:sp>
        <p:nvSpPr>
          <p:cNvPr id="96" name="Google Shape;96;p5"/>
          <p:cNvSpPr txBox="1"/>
          <p:nvPr/>
        </p:nvSpPr>
        <p:spPr>
          <a:xfrm>
            <a:off x="1959174" y="8521350"/>
            <a:ext cx="3697800" cy="109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2100"/>
              <a:buFont typeface="Arial"/>
              <a:buNone/>
            </a:pPr>
            <a:r>
              <a:rPr b="0" i="0" lang="en-US" sz="8400" u="none" cap="none" strike="noStrike">
                <a:solidFill>
                  <a:schemeClr val="accent2"/>
                </a:solidFill>
                <a:latin typeface="Montserrat"/>
                <a:ea typeface="Montserrat"/>
                <a:cs typeface="Montserrat"/>
                <a:sym typeface="Montserrat"/>
              </a:rPr>
              <a:t>115</a:t>
            </a:r>
            <a:r>
              <a:rPr b="0" i="0" lang="en-US" sz="8400" u="none" cap="none" strike="noStrike">
                <a:solidFill>
                  <a:schemeClr val="dk1"/>
                </a:solidFill>
                <a:latin typeface="Montserrat"/>
                <a:ea typeface="Montserrat"/>
                <a:cs typeface="Montserrat"/>
                <a:sym typeface="Montserrat"/>
              </a:rPr>
              <a:t>'</a:t>
            </a:r>
            <a:r>
              <a:rPr b="0" i="0" lang="en-US" sz="8400" u="none" cap="none" strike="noStrike">
                <a:solidFill>
                  <a:schemeClr val="accent2"/>
                </a:solidFill>
                <a:latin typeface="Montserrat"/>
                <a:ea typeface="Montserrat"/>
                <a:cs typeface="Montserrat"/>
                <a:sym typeface="Montserrat"/>
              </a:rPr>
              <a:t>320</a:t>
            </a:r>
            <a:endParaRPr b="0" i="0" sz="1400" u="none" cap="none" strike="noStrike">
              <a:solidFill>
                <a:srgbClr val="000000"/>
              </a:solidFill>
              <a:latin typeface="Arial"/>
              <a:ea typeface="Arial"/>
              <a:cs typeface="Arial"/>
              <a:sym typeface="Arial"/>
            </a:endParaRPr>
          </a:p>
        </p:txBody>
      </p:sp>
      <p:pic>
        <p:nvPicPr>
          <p:cNvPr id="97" name="Google Shape;97;p5"/>
          <p:cNvPicPr preferRelativeResize="0"/>
          <p:nvPr/>
        </p:nvPicPr>
        <p:blipFill rotWithShape="1">
          <a:blip r:embed="rId3">
            <a:alphaModFix/>
          </a:blip>
          <a:srcRect b="0" l="0" r="0" t="0"/>
          <a:stretch/>
        </p:blipFill>
        <p:spPr>
          <a:xfrm>
            <a:off x="17874902" y="4735663"/>
            <a:ext cx="5175000" cy="6591178"/>
          </a:xfrm>
          <a:prstGeom prst="rect">
            <a:avLst/>
          </a:prstGeom>
          <a:noFill/>
          <a:ln>
            <a:noFill/>
          </a:ln>
        </p:spPr>
      </p:pic>
      <p:pic>
        <p:nvPicPr>
          <p:cNvPr id="98" name="Google Shape;98;p5"/>
          <p:cNvPicPr preferRelativeResize="0"/>
          <p:nvPr/>
        </p:nvPicPr>
        <p:blipFill rotWithShape="1">
          <a:blip r:embed="rId4">
            <a:alphaModFix/>
          </a:blip>
          <a:srcRect b="0" l="0" r="0" t="0"/>
          <a:stretch/>
        </p:blipFill>
        <p:spPr>
          <a:xfrm>
            <a:off x="11907156" y="11763824"/>
            <a:ext cx="11218944" cy="1095600"/>
          </a:xfrm>
          <a:prstGeom prst="rect">
            <a:avLst/>
          </a:prstGeom>
          <a:noFill/>
          <a:ln>
            <a:noFill/>
          </a:ln>
        </p:spPr>
      </p:pic>
      <p:pic>
        <p:nvPicPr>
          <p:cNvPr id="99" name="Google Shape;99;p5"/>
          <p:cNvPicPr preferRelativeResize="0"/>
          <p:nvPr/>
        </p:nvPicPr>
        <p:blipFill rotWithShape="1">
          <a:blip r:embed="rId5">
            <a:alphaModFix/>
          </a:blip>
          <a:srcRect b="0" l="0" r="0" t="0"/>
          <a:stretch/>
        </p:blipFill>
        <p:spPr>
          <a:xfrm>
            <a:off x="12776263" y="9422872"/>
            <a:ext cx="2641625" cy="1430875"/>
          </a:xfrm>
          <a:prstGeom prst="rect">
            <a:avLst/>
          </a:prstGeom>
          <a:noFill/>
          <a:ln>
            <a:noFill/>
          </a:ln>
        </p:spPr>
      </p:pic>
      <p:pic>
        <p:nvPicPr>
          <p:cNvPr id="100" name="Google Shape;100;p5"/>
          <p:cNvPicPr preferRelativeResize="0"/>
          <p:nvPr/>
        </p:nvPicPr>
        <p:blipFill rotWithShape="1">
          <a:blip r:embed="rId6">
            <a:alphaModFix/>
          </a:blip>
          <a:srcRect b="0" l="0" r="0" t="0"/>
          <a:stretch/>
        </p:blipFill>
        <p:spPr>
          <a:xfrm>
            <a:off x="12619190" y="7936212"/>
            <a:ext cx="3108158" cy="9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cxnSp>
        <p:nvCxnSpPr>
          <p:cNvPr id="105" name="Google Shape;105;p6"/>
          <p:cNvCxnSpPr/>
          <p:nvPr/>
        </p:nvCxnSpPr>
        <p:spPr>
          <a:xfrm>
            <a:off x="1498741" y="-1748367"/>
            <a:ext cx="0" cy="0"/>
          </a:xfrm>
          <a:prstGeom prst="straightConnector1">
            <a:avLst/>
          </a:prstGeom>
          <a:noFill/>
          <a:ln>
            <a:noFill/>
          </a:ln>
        </p:spPr>
      </p:cxnSp>
      <p:cxnSp>
        <p:nvCxnSpPr>
          <p:cNvPr id="106" name="Google Shape;106;p6"/>
          <p:cNvCxnSpPr/>
          <p:nvPr/>
        </p:nvCxnSpPr>
        <p:spPr>
          <a:xfrm>
            <a:off x="1498741" y="-1748367"/>
            <a:ext cx="0" cy="0"/>
          </a:xfrm>
          <a:prstGeom prst="straightConnector1">
            <a:avLst/>
          </a:prstGeom>
          <a:noFill/>
          <a:ln>
            <a:noFill/>
          </a:ln>
        </p:spPr>
      </p:cxnSp>
      <p:sp>
        <p:nvSpPr>
          <p:cNvPr id="107" name="Google Shape;107;p6"/>
          <p:cNvSpPr/>
          <p:nvPr/>
        </p:nvSpPr>
        <p:spPr>
          <a:xfrm>
            <a:off x="7226249" y="5387675"/>
            <a:ext cx="14936700" cy="3308400"/>
          </a:xfrm>
          <a:prstGeom prst="rect">
            <a:avLst/>
          </a:prstGeom>
          <a:noFill/>
          <a:ln>
            <a:noFill/>
          </a:ln>
        </p:spPr>
        <p:txBody>
          <a:bodyPr anchorCtr="0" anchor="ctr" bIns="121900" lIns="243775" spcFirstLastPara="1" rIns="243775" wrap="square" tIns="121900">
            <a:noAutofit/>
          </a:bodyPr>
          <a:lstStyle/>
          <a:p>
            <a:pPr indent="0" lvl="0" marL="0" marR="0" rtl="0" algn="l">
              <a:lnSpc>
                <a:spcPct val="100000"/>
              </a:lnSpc>
              <a:spcBef>
                <a:spcPts val="0"/>
              </a:spcBef>
              <a:spcAft>
                <a:spcPts val="0"/>
              </a:spcAft>
              <a:buClr>
                <a:schemeClr val="dk1"/>
              </a:buClr>
              <a:buSzPts val="4975"/>
              <a:buFont typeface="Montserrat"/>
              <a:buNone/>
            </a:pPr>
            <a:r>
              <a:rPr b="1" i="0" lang="en-US" sz="12000" u="none" cap="none" strike="noStrike">
                <a:solidFill>
                  <a:schemeClr val="dk1"/>
                </a:solidFill>
                <a:latin typeface="Montserrat"/>
                <a:ea typeface="Montserrat"/>
                <a:cs typeface="Montserrat"/>
                <a:sym typeface="Montserrat"/>
              </a:rPr>
              <a:t>Approaches</a:t>
            </a:r>
            <a:endParaRPr b="0" i="0" sz="12000" u="none" cap="none" strike="noStrike">
              <a:solidFill>
                <a:srgbClr val="000000"/>
              </a:solidFill>
              <a:latin typeface="Arial"/>
              <a:ea typeface="Arial"/>
              <a:cs typeface="Arial"/>
              <a:sym typeface="Arial"/>
            </a:endParaRPr>
          </a:p>
        </p:txBody>
      </p:sp>
      <p:grpSp>
        <p:nvGrpSpPr>
          <p:cNvPr id="108" name="Google Shape;108;p6"/>
          <p:cNvGrpSpPr/>
          <p:nvPr/>
        </p:nvGrpSpPr>
        <p:grpSpPr>
          <a:xfrm>
            <a:off x="2299691" y="1382905"/>
            <a:ext cx="3511465" cy="3511464"/>
            <a:chOff x="2835275" y="1704975"/>
            <a:chExt cx="4329263" cy="4329262"/>
          </a:xfrm>
        </p:grpSpPr>
        <p:cxnSp>
          <p:nvCxnSpPr>
            <p:cNvPr id="109" name="Google Shape;109;p6"/>
            <p:cNvCxnSpPr/>
            <p:nvPr/>
          </p:nvCxnSpPr>
          <p:spPr>
            <a:xfrm flipH="1">
              <a:off x="3035238" y="1939925"/>
              <a:ext cx="3906900" cy="3892500"/>
            </a:xfrm>
            <a:prstGeom prst="straightConnector1">
              <a:avLst/>
            </a:prstGeom>
            <a:noFill/>
            <a:ln cap="flat" cmpd="sng" w="12700">
              <a:solidFill>
                <a:schemeClr val="dk1"/>
              </a:solidFill>
              <a:prstDash val="solid"/>
              <a:round/>
              <a:headEnd len="sm" w="sm" type="none"/>
              <a:tailEnd len="sm" w="sm" type="none"/>
            </a:ln>
          </p:spPr>
        </p:cxnSp>
        <p:sp>
          <p:nvSpPr>
            <p:cNvPr id="110" name="Google Shape;110;p6"/>
            <p:cNvSpPr/>
            <p:nvPr/>
          </p:nvSpPr>
          <p:spPr>
            <a:xfrm>
              <a:off x="6546850" y="1884363"/>
              <a:ext cx="438300" cy="439800"/>
            </a:xfrm>
            <a:custGeom>
              <a:rect b="b" l="l" r="r" t="t"/>
              <a:pathLst>
                <a:path extrusionOk="0" h="120000" w="120000">
                  <a:moveTo>
                    <a:pt x="0" y="0"/>
                  </a:moveTo>
                  <a:lnTo>
                    <a:pt x="119901" y="0"/>
                  </a:lnTo>
                  <a:lnTo>
                    <a:pt x="119901"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1" name="Google Shape;111;p6"/>
            <p:cNvSpPr/>
            <p:nvPr/>
          </p:nvSpPr>
          <p:spPr>
            <a:xfrm>
              <a:off x="3014663" y="5416550"/>
              <a:ext cx="439800" cy="438300"/>
            </a:xfrm>
            <a:custGeom>
              <a:rect b="b" l="l" r="r" t="t"/>
              <a:pathLst>
                <a:path extrusionOk="0" h="120000" w="120000">
                  <a:moveTo>
                    <a:pt x="119901" y="119901"/>
                  </a:moveTo>
                  <a:lnTo>
                    <a:pt x="0" y="119901"/>
                  </a:lnTo>
                  <a:lnTo>
                    <a:pt x="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cxnSp>
          <p:nvCxnSpPr>
            <p:cNvPr id="112" name="Google Shape;112;p6"/>
            <p:cNvCxnSpPr/>
            <p:nvPr/>
          </p:nvCxnSpPr>
          <p:spPr>
            <a:xfrm>
              <a:off x="3273425" y="2143125"/>
              <a:ext cx="3452700" cy="3452700"/>
            </a:xfrm>
            <a:prstGeom prst="straightConnector1">
              <a:avLst/>
            </a:prstGeom>
            <a:noFill/>
            <a:ln cap="flat" cmpd="sng" w="12700">
              <a:solidFill>
                <a:schemeClr val="dk1"/>
              </a:solidFill>
              <a:prstDash val="solid"/>
              <a:round/>
              <a:headEnd len="sm" w="sm" type="none"/>
              <a:tailEnd len="sm" w="sm" type="none"/>
            </a:ln>
          </p:spPr>
        </p:cxnSp>
        <p:sp>
          <p:nvSpPr>
            <p:cNvPr id="113" name="Google Shape;113;p6"/>
            <p:cNvSpPr/>
            <p:nvPr/>
          </p:nvSpPr>
          <p:spPr>
            <a:xfrm>
              <a:off x="6726238" y="5595937"/>
              <a:ext cx="438300" cy="438300"/>
            </a:xfrm>
            <a:custGeom>
              <a:rect b="b" l="l" r="r" t="t"/>
              <a:pathLst>
                <a:path extrusionOk="0" h="120000" w="120000">
                  <a:moveTo>
                    <a:pt x="0" y="119901"/>
                  </a:moveTo>
                  <a:lnTo>
                    <a:pt x="0" y="0"/>
                  </a:lnTo>
                  <a:lnTo>
                    <a:pt x="119901"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4" name="Google Shape;114;p6"/>
            <p:cNvSpPr/>
            <p:nvPr/>
          </p:nvSpPr>
          <p:spPr>
            <a:xfrm>
              <a:off x="2835275" y="1704975"/>
              <a:ext cx="439800" cy="439800"/>
            </a:xfrm>
            <a:custGeom>
              <a:rect b="b" l="l" r="r" t="t"/>
              <a:pathLst>
                <a:path extrusionOk="0" h="120000" w="120000">
                  <a:moveTo>
                    <a:pt x="119901" y="0"/>
                  </a:moveTo>
                  <a:lnTo>
                    <a:pt x="119901" y="119901"/>
                  </a:lnTo>
                  <a:lnTo>
                    <a:pt x="0" y="119901"/>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5" name="Google Shape;115;p6"/>
            <p:cNvSpPr/>
            <p:nvPr/>
          </p:nvSpPr>
          <p:spPr>
            <a:xfrm>
              <a:off x="4162425" y="2479675"/>
              <a:ext cx="1665300" cy="282600"/>
            </a:xfrm>
            <a:custGeom>
              <a:rect b="b" l="l" r="r" t="t"/>
              <a:pathLst>
                <a:path extrusionOk="0" h="120000" w="120000">
                  <a:moveTo>
                    <a:pt x="119974" y="114942"/>
                  </a:moveTo>
                  <a:lnTo>
                    <a:pt x="119974" y="114942"/>
                  </a:lnTo>
                  <a:cubicBezTo>
                    <a:pt x="103757" y="43218"/>
                    <a:pt x="82663" y="0"/>
                    <a:pt x="59987" y="0"/>
                  </a:cubicBezTo>
                  <a:cubicBezTo>
                    <a:pt x="37284" y="0"/>
                    <a:pt x="17020" y="43218"/>
                    <a:pt x="0" y="119846"/>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6" name="Google Shape;116;p6"/>
            <p:cNvSpPr/>
            <p:nvPr/>
          </p:nvSpPr>
          <p:spPr>
            <a:xfrm>
              <a:off x="6097587" y="3009900"/>
              <a:ext cx="292200" cy="1698600"/>
            </a:xfrm>
            <a:custGeom>
              <a:rect b="b" l="l" r="r" t="t"/>
              <a:pathLst>
                <a:path extrusionOk="0" h="120000" w="120000">
                  <a:moveTo>
                    <a:pt x="4575" y="119974"/>
                  </a:moveTo>
                  <a:lnTo>
                    <a:pt x="4575" y="119974"/>
                  </a:lnTo>
                  <a:cubicBezTo>
                    <a:pt x="78376" y="103293"/>
                    <a:pt x="119852" y="82619"/>
                    <a:pt x="119852" y="60394"/>
                  </a:cubicBezTo>
                  <a:cubicBezTo>
                    <a:pt x="119852" y="38143"/>
                    <a:pt x="73800" y="16681"/>
                    <a:pt x="0"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7" name="Google Shape;117;p6"/>
            <p:cNvSpPr/>
            <p:nvPr/>
          </p:nvSpPr>
          <p:spPr>
            <a:xfrm>
              <a:off x="3611562" y="3021013"/>
              <a:ext cx="293700" cy="1676400"/>
            </a:xfrm>
            <a:custGeom>
              <a:rect b="b" l="l" r="r" t="t"/>
              <a:pathLst>
                <a:path extrusionOk="0" h="120000" w="120000">
                  <a:moveTo>
                    <a:pt x="119852" y="0"/>
                  </a:moveTo>
                  <a:lnTo>
                    <a:pt x="119852" y="0"/>
                  </a:lnTo>
                  <a:cubicBezTo>
                    <a:pt x="41572" y="16929"/>
                    <a:pt x="0" y="37852"/>
                    <a:pt x="0" y="60399"/>
                  </a:cubicBezTo>
                  <a:cubicBezTo>
                    <a:pt x="0" y="82920"/>
                    <a:pt x="41572" y="103869"/>
                    <a:pt x="110565" y="119974"/>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18" name="Google Shape;118;p6"/>
            <p:cNvSpPr/>
            <p:nvPr/>
          </p:nvSpPr>
          <p:spPr>
            <a:xfrm>
              <a:off x="4140200" y="4967287"/>
              <a:ext cx="1709700" cy="292200"/>
            </a:xfrm>
            <a:custGeom>
              <a:rect b="b" l="l" r="r" t="t"/>
              <a:pathLst>
                <a:path extrusionOk="0" h="120000" w="120000">
                  <a:moveTo>
                    <a:pt x="0" y="0"/>
                  </a:moveTo>
                  <a:lnTo>
                    <a:pt x="0" y="0"/>
                  </a:lnTo>
                  <a:cubicBezTo>
                    <a:pt x="16572" y="73800"/>
                    <a:pt x="37894" y="119852"/>
                    <a:pt x="60000" y="119852"/>
                  </a:cubicBezTo>
                  <a:cubicBezTo>
                    <a:pt x="82863" y="119852"/>
                    <a:pt x="103402" y="73800"/>
                    <a:pt x="119974" y="0"/>
                  </a:cubicBez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7"/>
          <p:cNvSpPr/>
          <p:nvPr/>
        </p:nvSpPr>
        <p:spPr>
          <a:xfrm>
            <a:off x="5922125" y="5575475"/>
            <a:ext cx="8137800" cy="7165500"/>
          </a:xfrm>
          <a:prstGeom prst="rect">
            <a:avLst/>
          </a:prstGeom>
          <a:solidFill>
            <a:srgbClr val="EFEFEF"/>
          </a:solidFill>
          <a:ln cap="flat" cmpd="sng" w="9525">
            <a:solidFill>
              <a:srgbClr val="000000"/>
            </a:solidFill>
            <a:prstDash val="solid"/>
            <a:round/>
            <a:headEnd len="sm" w="sm" type="none"/>
            <a:tailEnd len="sm" w="sm" type="none"/>
          </a:ln>
          <a:effectLst>
            <a:outerShdw blurRad="57150" rotWithShape="0" algn="bl" dir="5400000" dist="19050">
              <a:srgbClr val="000000">
                <a:alpha val="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chemeClr val="accent6"/>
                </a:solidFill>
                <a:latin typeface="Arial"/>
                <a:ea typeface="Arial"/>
                <a:cs typeface="Arial"/>
                <a:sym typeface="Arial"/>
              </a:rPr>
              <a:t>KNN</a:t>
            </a:r>
            <a:endParaRPr b="0" i="0" sz="1400" u="none" cap="none" strike="noStrike">
              <a:solidFill>
                <a:srgbClr val="000000"/>
              </a:solidFill>
              <a:latin typeface="Arial"/>
              <a:ea typeface="Arial"/>
              <a:cs typeface="Arial"/>
              <a:sym typeface="Arial"/>
            </a:endParaRPr>
          </a:p>
        </p:txBody>
      </p:sp>
      <p:pic>
        <p:nvPicPr>
          <p:cNvPr id="124" name="Google Shape;124;p7"/>
          <p:cNvPicPr preferRelativeResize="0"/>
          <p:nvPr/>
        </p:nvPicPr>
        <p:blipFill rotWithShape="1">
          <a:blip r:embed="rId3">
            <a:alphaModFix/>
          </a:blip>
          <a:srcRect b="0" l="0" r="0" t="0"/>
          <a:stretch/>
        </p:blipFill>
        <p:spPr>
          <a:xfrm>
            <a:off x="920560" y="3132739"/>
            <a:ext cx="2228850" cy="1800225"/>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1015808" y="6443316"/>
            <a:ext cx="2038350" cy="1619250"/>
          </a:xfrm>
          <a:prstGeom prst="rect">
            <a:avLst/>
          </a:prstGeom>
          <a:noFill/>
          <a:ln>
            <a:noFill/>
          </a:ln>
        </p:spPr>
      </p:pic>
      <p:pic>
        <p:nvPicPr>
          <p:cNvPr id="126" name="Google Shape;126;p7"/>
          <p:cNvPicPr preferRelativeResize="0"/>
          <p:nvPr/>
        </p:nvPicPr>
        <p:blipFill rotWithShape="1">
          <a:blip r:embed="rId5">
            <a:alphaModFix/>
          </a:blip>
          <a:srcRect b="67600" l="0" r="2200" t="0"/>
          <a:stretch/>
        </p:blipFill>
        <p:spPr>
          <a:xfrm>
            <a:off x="6536282" y="8207435"/>
            <a:ext cx="1254093" cy="1150194"/>
          </a:xfrm>
          <a:prstGeom prst="rect">
            <a:avLst/>
          </a:prstGeom>
          <a:noFill/>
          <a:ln>
            <a:noFill/>
          </a:ln>
        </p:spPr>
      </p:pic>
      <p:pic>
        <p:nvPicPr>
          <p:cNvPr id="127" name="Google Shape;127;p7"/>
          <p:cNvPicPr preferRelativeResize="0"/>
          <p:nvPr/>
        </p:nvPicPr>
        <p:blipFill rotWithShape="1">
          <a:blip r:embed="rId5">
            <a:alphaModFix/>
          </a:blip>
          <a:srcRect b="39749" l="-1206" r="43475" t="33559"/>
          <a:stretch/>
        </p:blipFill>
        <p:spPr>
          <a:xfrm>
            <a:off x="6773754" y="9748650"/>
            <a:ext cx="789300" cy="1010350"/>
          </a:xfrm>
          <a:prstGeom prst="rect">
            <a:avLst/>
          </a:prstGeom>
          <a:noFill/>
          <a:ln>
            <a:noFill/>
          </a:ln>
        </p:spPr>
      </p:pic>
      <p:pic>
        <p:nvPicPr>
          <p:cNvPr id="128" name="Google Shape;128;p7"/>
          <p:cNvPicPr preferRelativeResize="0"/>
          <p:nvPr/>
        </p:nvPicPr>
        <p:blipFill rotWithShape="1">
          <a:blip r:embed="rId5">
            <a:alphaModFix/>
          </a:blip>
          <a:srcRect b="0" l="0" r="2200" t="59612"/>
          <a:stretch/>
        </p:blipFill>
        <p:spPr>
          <a:xfrm>
            <a:off x="6536281" y="11062382"/>
            <a:ext cx="1175987" cy="1344450"/>
          </a:xfrm>
          <a:prstGeom prst="rect">
            <a:avLst/>
          </a:prstGeom>
          <a:noFill/>
          <a:ln>
            <a:noFill/>
          </a:ln>
        </p:spPr>
      </p:pic>
      <p:cxnSp>
        <p:nvCxnSpPr>
          <p:cNvPr id="129" name="Google Shape;129;p7"/>
          <p:cNvCxnSpPr>
            <a:stCxn id="124" idx="2"/>
            <a:endCxn id="125" idx="0"/>
          </p:cNvCxnSpPr>
          <p:nvPr/>
        </p:nvCxnSpPr>
        <p:spPr>
          <a:xfrm>
            <a:off x="2034985" y="4932964"/>
            <a:ext cx="0" cy="1510500"/>
          </a:xfrm>
          <a:prstGeom prst="straightConnector1">
            <a:avLst/>
          </a:prstGeom>
          <a:noFill/>
          <a:ln cap="flat" cmpd="sng" w="57150">
            <a:solidFill>
              <a:schemeClr val="accent6"/>
            </a:solidFill>
            <a:prstDash val="solid"/>
            <a:round/>
            <a:headEnd len="sm" w="sm" type="none"/>
            <a:tailEnd len="lg" w="lg" type="triangle"/>
          </a:ln>
        </p:spPr>
      </p:cxnSp>
      <p:cxnSp>
        <p:nvCxnSpPr>
          <p:cNvPr id="130" name="Google Shape;130;p7"/>
          <p:cNvCxnSpPr/>
          <p:nvPr/>
        </p:nvCxnSpPr>
        <p:spPr>
          <a:xfrm>
            <a:off x="7561473" y="8814125"/>
            <a:ext cx="2038200" cy="0"/>
          </a:xfrm>
          <a:prstGeom prst="straightConnector1">
            <a:avLst/>
          </a:prstGeom>
          <a:noFill/>
          <a:ln cap="flat" cmpd="sng" w="57150">
            <a:solidFill>
              <a:schemeClr val="accent6"/>
            </a:solidFill>
            <a:prstDash val="solid"/>
            <a:round/>
            <a:headEnd len="sm" w="sm" type="none"/>
            <a:tailEnd len="lg" w="lg" type="triangle"/>
          </a:ln>
        </p:spPr>
      </p:cxnSp>
      <p:cxnSp>
        <p:nvCxnSpPr>
          <p:cNvPr id="131" name="Google Shape;131;p7"/>
          <p:cNvCxnSpPr/>
          <p:nvPr/>
        </p:nvCxnSpPr>
        <p:spPr>
          <a:xfrm>
            <a:off x="7561473" y="10147166"/>
            <a:ext cx="2038200" cy="0"/>
          </a:xfrm>
          <a:prstGeom prst="straightConnector1">
            <a:avLst/>
          </a:prstGeom>
          <a:noFill/>
          <a:ln cap="flat" cmpd="sng" w="57150">
            <a:solidFill>
              <a:schemeClr val="accent6"/>
            </a:solidFill>
            <a:prstDash val="solid"/>
            <a:round/>
            <a:headEnd len="sm" w="sm" type="none"/>
            <a:tailEnd len="lg" w="lg" type="triangle"/>
          </a:ln>
        </p:spPr>
      </p:cxnSp>
      <p:cxnSp>
        <p:nvCxnSpPr>
          <p:cNvPr id="132" name="Google Shape;132;p7"/>
          <p:cNvCxnSpPr/>
          <p:nvPr/>
        </p:nvCxnSpPr>
        <p:spPr>
          <a:xfrm>
            <a:off x="7657680" y="11656475"/>
            <a:ext cx="1942200" cy="0"/>
          </a:xfrm>
          <a:prstGeom prst="straightConnector1">
            <a:avLst/>
          </a:prstGeom>
          <a:noFill/>
          <a:ln cap="flat" cmpd="sng" w="57150">
            <a:solidFill>
              <a:schemeClr val="accent6"/>
            </a:solidFill>
            <a:prstDash val="solid"/>
            <a:round/>
            <a:headEnd len="sm" w="sm" type="none"/>
            <a:tailEnd len="lg" w="lg" type="triangle"/>
          </a:ln>
        </p:spPr>
      </p:cxnSp>
      <p:sp>
        <p:nvSpPr>
          <p:cNvPr id="133" name="Google Shape;133;p7"/>
          <p:cNvSpPr txBox="1"/>
          <p:nvPr/>
        </p:nvSpPr>
        <p:spPr>
          <a:xfrm>
            <a:off x="9724866" y="8456904"/>
            <a:ext cx="1806900" cy="347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cxnSp>
        <p:nvCxnSpPr>
          <p:cNvPr id="134" name="Google Shape;134;p7"/>
          <p:cNvCxnSpPr/>
          <p:nvPr/>
        </p:nvCxnSpPr>
        <p:spPr>
          <a:xfrm>
            <a:off x="10854098" y="8925125"/>
            <a:ext cx="1942200" cy="0"/>
          </a:xfrm>
          <a:prstGeom prst="straightConnector1">
            <a:avLst/>
          </a:prstGeom>
          <a:noFill/>
          <a:ln cap="flat" cmpd="sng" w="57150">
            <a:solidFill>
              <a:schemeClr val="accent6"/>
            </a:solidFill>
            <a:prstDash val="solid"/>
            <a:round/>
            <a:headEnd len="sm" w="sm" type="none"/>
            <a:tailEnd len="lg" w="lg" type="triangle"/>
          </a:ln>
        </p:spPr>
      </p:cxnSp>
      <p:cxnSp>
        <p:nvCxnSpPr>
          <p:cNvPr id="135" name="Google Shape;135;p7"/>
          <p:cNvCxnSpPr/>
          <p:nvPr/>
        </p:nvCxnSpPr>
        <p:spPr>
          <a:xfrm>
            <a:off x="10854098" y="10258166"/>
            <a:ext cx="1942200" cy="0"/>
          </a:xfrm>
          <a:prstGeom prst="straightConnector1">
            <a:avLst/>
          </a:prstGeom>
          <a:noFill/>
          <a:ln cap="flat" cmpd="sng" w="57150">
            <a:solidFill>
              <a:schemeClr val="accent6"/>
            </a:solidFill>
            <a:prstDash val="solid"/>
            <a:round/>
            <a:headEnd len="sm" w="sm" type="none"/>
            <a:tailEnd len="lg" w="lg" type="triangle"/>
          </a:ln>
        </p:spPr>
      </p:cxnSp>
      <p:cxnSp>
        <p:nvCxnSpPr>
          <p:cNvPr id="136" name="Google Shape;136;p7"/>
          <p:cNvCxnSpPr/>
          <p:nvPr/>
        </p:nvCxnSpPr>
        <p:spPr>
          <a:xfrm>
            <a:off x="10945766" y="11767475"/>
            <a:ext cx="1850400" cy="0"/>
          </a:xfrm>
          <a:prstGeom prst="straightConnector1">
            <a:avLst/>
          </a:prstGeom>
          <a:noFill/>
          <a:ln cap="flat" cmpd="sng" w="57150">
            <a:solidFill>
              <a:schemeClr val="accent6"/>
            </a:solidFill>
            <a:prstDash val="solid"/>
            <a:round/>
            <a:headEnd len="sm" w="sm" type="none"/>
            <a:tailEnd len="lg" w="lg" type="triangle"/>
          </a:ln>
        </p:spPr>
      </p:cxnSp>
      <p:sp>
        <p:nvSpPr>
          <p:cNvPr id="137" name="Google Shape;137;p7"/>
          <p:cNvSpPr txBox="1"/>
          <p:nvPr/>
        </p:nvSpPr>
        <p:spPr>
          <a:xfrm>
            <a:off x="12827848" y="8535745"/>
            <a:ext cx="1806900" cy="347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cxnSp>
        <p:nvCxnSpPr>
          <p:cNvPr id="138" name="Google Shape;138;p7"/>
          <p:cNvCxnSpPr>
            <a:stCxn id="125" idx="2"/>
          </p:cNvCxnSpPr>
          <p:nvPr/>
        </p:nvCxnSpPr>
        <p:spPr>
          <a:xfrm>
            <a:off x="2034983" y="8062566"/>
            <a:ext cx="27000" cy="1445100"/>
          </a:xfrm>
          <a:prstGeom prst="straightConnector1">
            <a:avLst/>
          </a:prstGeom>
          <a:noFill/>
          <a:ln cap="flat" cmpd="sng" w="57150">
            <a:solidFill>
              <a:schemeClr val="accent6"/>
            </a:solidFill>
            <a:prstDash val="solid"/>
            <a:round/>
            <a:headEnd len="sm" w="sm" type="none"/>
            <a:tailEnd len="lg" w="lg" type="triangle"/>
          </a:ln>
        </p:spPr>
      </p:cxnSp>
      <p:pic>
        <p:nvPicPr>
          <p:cNvPr id="139" name="Google Shape;139;p7"/>
          <p:cNvPicPr preferRelativeResize="0"/>
          <p:nvPr/>
        </p:nvPicPr>
        <p:blipFill rotWithShape="1">
          <a:blip r:embed="rId4">
            <a:alphaModFix/>
          </a:blip>
          <a:srcRect b="0" l="0" r="0" t="0"/>
          <a:stretch/>
        </p:blipFill>
        <p:spPr>
          <a:xfrm>
            <a:off x="1155249" y="9572853"/>
            <a:ext cx="2038350" cy="1619250"/>
          </a:xfrm>
          <a:prstGeom prst="rect">
            <a:avLst/>
          </a:prstGeom>
          <a:noFill/>
          <a:ln>
            <a:noFill/>
          </a:ln>
        </p:spPr>
      </p:pic>
      <p:sp>
        <p:nvSpPr>
          <p:cNvPr id="140" name="Google Shape;140;p7"/>
          <p:cNvSpPr/>
          <p:nvPr/>
        </p:nvSpPr>
        <p:spPr>
          <a:xfrm>
            <a:off x="1174620" y="9642149"/>
            <a:ext cx="7122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7"/>
          <p:cNvSpPr/>
          <p:nvPr/>
        </p:nvSpPr>
        <p:spPr>
          <a:xfrm>
            <a:off x="1855749" y="9664127"/>
            <a:ext cx="3651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7"/>
          <p:cNvSpPr/>
          <p:nvPr/>
        </p:nvSpPr>
        <p:spPr>
          <a:xfrm>
            <a:off x="2263193" y="9610213"/>
            <a:ext cx="7893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7"/>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Simple Approach-1</a:t>
            </a:r>
            <a:endParaRPr b="1" i="0" sz="8000" u="none" cap="none" strike="noStrike">
              <a:solidFill>
                <a:schemeClr val="accent6"/>
              </a:solidFill>
              <a:latin typeface="Arial"/>
              <a:ea typeface="Arial"/>
              <a:cs typeface="Arial"/>
              <a:sym typeface="Arial"/>
            </a:endParaRPr>
          </a:p>
        </p:txBody>
      </p:sp>
      <p:cxnSp>
        <p:nvCxnSpPr>
          <p:cNvPr id="144" name="Google Shape;144;p7"/>
          <p:cNvCxnSpPr>
            <a:stCxn id="142" idx="3"/>
            <a:endCxn id="128" idx="1"/>
          </p:cNvCxnSpPr>
          <p:nvPr/>
        </p:nvCxnSpPr>
        <p:spPr>
          <a:xfrm>
            <a:off x="3052493" y="10311463"/>
            <a:ext cx="3483900" cy="1423200"/>
          </a:xfrm>
          <a:prstGeom prst="bentConnector3">
            <a:avLst>
              <a:gd fmla="val 49998" name="adj1"/>
            </a:avLst>
          </a:prstGeom>
          <a:noFill/>
          <a:ln cap="flat" cmpd="sng" w="38100">
            <a:solidFill>
              <a:schemeClr val="dk2"/>
            </a:solidFill>
            <a:prstDash val="solid"/>
            <a:round/>
            <a:headEnd len="sm" w="sm" type="none"/>
            <a:tailEnd len="med" w="med" type="triangle"/>
          </a:ln>
        </p:spPr>
      </p:cxnSp>
      <p:cxnSp>
        <p:nvCxnSpPr>
          <p:cNvPr id="145" name="Google Shape;145;p7"/>
          <p:cNvCxnSpPr>
            <a:stCxn id="142" idx="3"/>
            <a:endCxn id="126" idx="1"/>
          </p:cNvCxnSpPr>
          <p:nvPr/>
        </p:nvCxnSpPr>
        <p:spPr>
          <a:xfrm flipH="1" rot="10800000">
            <a:off x="3052493" y="8782663"/>
            <a:ext cx="3483900" cy="1528800"/>
          </a:xfrm>
          <a:prstGeom prst="bentConnector3">
            <a:avLst>
              <a:gd fmla="val 49998" name="adj1"/>
            </a:avLst>
          </a:prstGeom>
          <a:noFill/>
          <a:ln cap="flat" cmpd="sng" w="38100">
            <a:solidFill>
              <a:schemeClr val="dk2"/>
            </a:solidFill>
            <a:prstDash val="solid"/>
            <a:round/>
            <a:headEnd len="sm" w="sm" type="none"/>
            <a:tailEnd len="med" w="med" type="triangle"/>
          </a:ln>
        </p:spPr>
      </p:cxnSp>
      <p:cxnSp>
        <p:nvCxnSpPr>
          <p:cNvPr id="146" name="Google Shape;146;p7"/>
          <p:cNvCxnSpPr>
            <a:stCxn id="142" idx="3"/>
            <a:endCxn id="127" idx="1"/>
          </p:cNvCxnSpPr>
          <p:nvPr/>
        </p:nvCxnSpPr>
        <p:spPr>
          <a:xfrm flipH="1" rot="10800000">
            <a:off x="3052493" y="10253863"/>
            <a:ext cx="3721200" cy="57600"/>
          </a:xfrm>
          <a:prstGeom prst="bentConnector3">
            <a:avLst>
              <a:gd fmla="val 50001" name="adj1"/>
            </a:avLst>
          </a:prstGeom>
          <a:noFill/>
          <a:ln cap="flat" cmpd="sng" w="38100">
            <a:solidFill>
              <a:schemeClr val="dk2"/>
            </a:solidFill>
            <a:prstDash val="solid"/>
            <a:round/>
            <a:headEnd len="sm" w="sm" type="none"/>
            <a:tailEnd len="med" w="med" type="triangle"/>
          </a:ln>
        </p:spPr>
      </p:cxnSp>
      <p:cxnSp>
        <p:nvCxnSpPr>
          <p:cNvPr id="147" name="Google Shape;147;p7"/>
          <p:cNvCxnSpPr>
            <a:stCxn id="126" idx="0"/>
          </p:cNvCxnSpPr>
          <p:nvPr/>
        </p:nvCxnSpPr>
        <p:spPr>
          <a:xfrm rot="-5400000">
            <a:off x="7152679" y="6225185"/>
            <a:ext cx="1992900" cy="1971600"/>
          </a:xfrm>
          <a:prstGeom prst="bentConnector3">
            <a:avLst>
              <a:gd fmla="val 99994" name="adj1"/>
            </a:avLst>
          </a:prstGeom>
          <a:noFill/>
          <a:ln cap="flat" cmpd="sng" w="38100">
            <a:solidFill>
              <a:schemeClr val="dk2"/>
            </a:solidFill>
            <a:prstDash val="solid"/>
            <a:round/>
            <a:headEnd len="sm" w="sm" type="none"/>
            <a:tailEnd len="med" w="med" type="triangle"/>
          </a:ln>
        </p:spPr>
      </p:cxnSp>
      <p:cxnSp>
        <p:nvCxnSpPr>
          <p:cNvPr id="148" name="Google Shape;148;p7"/>
          <p:cNvCxnSpPr/>
          <p:nvPr/>
        </p:nvCxnSpPr>
        <p:spPr>
          <a:xfrm flipH="1" rot="5400000">
            <a:off x="10895900" y="6257675"/>
            <a:ext cx="2290800" cy="2204700"/>
          </a:xfrm>
          <a:prstGeom prst="bentConnector3">
            <a:avLst>
              <a:gd fmla="val 99999" name="adj1"/>
            </a:avLst>
          </a:prstGeom>
          <a:noFill/>
          <a:ln cap="flat" cmpd="sng" w="38100">
            <a:solidFill>
              <a:schemeClr val="dk2"/>
            </a:solidFill>
            <a:prstDash val="solid"/>
            <a:round/>
            <a:headEnd len="sm" w="sm" type="none"/>
            <a:tailEnd len="med" w="med" type="triangle"/>
          </a:ln>
        </p:spPr>
      </p:cxnSp>
      <p:cxnSp>
        <p:nvCxnSpPr>
          <p:cNvPr id="149" name="Google Shape;149;p7"/>
          <p:cNvCxnSpPr/>
          <p:nvPr/>
        </p:nvCxnSpPr>
        <p:spPr>
          <a:xfrm>
            <a:off x="14059923" y="8925125"/>
            <a:ext cx="2038200" cy="0"/>
          </a:xfrm>
          <a:prstGeom prst="straightConnector1">
            <a:avLst/>
          </a:prstGeom>
          <a:noFill/>
          <a:ln cap="flat" cmpd="sng" w="57150">
            <a:solidFill>
              <a:schemeClr val="accent6"/>
            </a:solidFill>
            <a:prstDash val="solid"/>
            <a:round/>
            <a:headEnd len="sm" w="sm" type="none"/>
            <a:tailEnd len="lg" w="lg" type="triangle"/>
          </a:ln>
        </p:spPr>
      </p:cxnSp>
      <p:cxnSp>
        <p:nvCxnSpPr>
          <p:cNvPr id="150" name="Google Shape;150;p7"/>
          <p:cNvCxnSpPr/>
          <p:nvPr/>
        </p:nvCxnSpPr>
        <p:spPr>
          <a:xfrm>
            <a:off x="16964248" y="7614975"/>
            <a:ext cx="1942200" cy="0"/>
          </a:xfrm>
          <a:prstGeom prst="straightConnector1">
            <a:avLst/>
          </a:prstGeom>
          <a:noFill/>
          <a:ln cap="flat" cmpd="sng" w="57150">
            <a:solidFill>
              <a:schemeClr val="accent6"/>
            </a:solidFill>
            <a:prstDash val="solid"/>
            <a:round/>
            <a:headEnd len="sm" w="sm" type="none"/>
            <a:tailEnd len="lg" w="lg" type="triangle"/>
          </a:ln>
        </p:spPr>
      </p:cxnSp>
      <p:cxnSp>
        <p:nvCxnSpPr>
          <p:cNvPr id="151" name="Google Shape;151;p7"/>
          <p:cNvCxnSpPr/>
          <p:nvPr/>
        </p:nvCxnSpPr>
        <p:spPr>
          <a:xfrm>
            <a:off x="16964248" y="8948016"/>
            <a:ext cx="1942200" cy="0"/>
          </a:xfrm>
          <a:prstGeom prst="straightConnector1">
            <a:avLst/>
          </a:prstGeom>
          <a:noFill/>
          <a:ln cap="flat" cmpd="sng" w="57150">
            <a:solidFill>
              <a:schemeClr val="accent6"/>
            </a:solidFill>
            <a:prstDash val="solid"/>
            <a:round/>
            <a:headEnd len="sm" w="sm" type="none"/>
            <a:tailEnd len="lg" w="lg" type="triangle"/>
          </a:ln>
        </p:spPr>
      </p:cxnSp>
      <p:cxnSp>
        <p:nvCxnSpPr>
          <p:cNvPr id="152" name="Google Shape;152;p7"/>
          <p:cNvCxnSpPr/>
          <p:nvPr/>
        </p:nvCxnSpPr>
        <p:spPr>
          <a:xfrm>
            <a:off x="17055916" y="10457325"/>
            <a:ext cx="1850400" cy="0"/>
          </a:xfrm>
          <a:prstGeom prst="straightConnector1">
            <a:avLst/>
          </a:prstGeom>
          <a:noFill/>
          <a:ln cap="flat" cmpd="sng" w="57150">
            <a:solidFill>
              <a:schemeClr val="accent6"/>
            </a:solidFill>
            <a:prstDash val="solid"/>
            <a:round/>
            <a:headEnd len="sm" w="sm" type="none"/>
            <a:tailEnd len="lg" w="lg" type="triangle"/>
          </a:ln>
        </p:spPr>
      </p:cxnSp>
      <p:sp>
        <p:nvSpPr>
          <p:cNvPr id="153" name="Google Shape;153;p7"/>
          <p:cNvSpPr txBox="1"/>
          <p:nvPr/>
        </p:nvSpPr>
        <p:spPr>
          <a:xfrm>
            <a:off x="16171791" y="7209075"/>
            <a:ext cx="1176000" cy="347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54" name="Google Shape;154;p7"/>
          <p:cNvSpPr txBox="1"/>
          <p:nvPr/>
        </p:nvSpPr>
        <p:spPr>
          <a:xfrm>
            <a:off x="18889866" y="7190679"/>
            <a:ext cx="1806900" cy="347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20044600" y="7388675"/>
            <a:ext cx="365100" cy="29229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
          <p:cNvSpPr txBox="1"/>
          <p:nvPr/>
        </p:nvSpPr>
        <p:spPr>
          <a:xfrm>
            <a:off x="20723300" y="8286225"/>
            <a:ext cx="2038200" cy="115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F00FF"/>
                </a:solidFill>
                <a:latin typeface="Arial"/>
                <a:ea typeface="Arial"/>
                <a:cs typeface="Arial"/>
                <a:sym typeface="Arial"/>
              </a:rPr>
              <a:t>[‘old’]</a:t>
            </a:r>
            <a:endParaRPr b="0" i="0" sz="6000" u="none" cap="none" strike="noStrike">
              <a:solidFill>
                <a:srgbClr val="FF00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8"/>
          <p:cNvPicPr preferRelativeResize="0"/>
          <p:nvPr/>
        </p:nvPicPr>
        <p:blipFill rotWithShape="1">
          <a:blip r:embed="rId3">
            <a:alphaModFix/>
          </a:blip>
          <a:srcRect b="0" l="0" r="0" t="0"/>
          <a:stretch/>
        </p:blipFill>
        <p:spPr>
          <a:xfrm>
            <a:off x="3440781" y="4359329"/>
            <a:ext cx="5389832" cy="1214610"/>
          </a:xfrm>
          <a:prstGeom prst="rect">
            <a:avLst/>
          </a:prstGeom>
          <a:noFill/>
          <a:ln>
            <a:noFill/>
          </a:ln>
        </p:spPr>
      </p:pic>
      <p:pic>
        <p:nvPicPr>
          <p:cNvPr descr="A picture containing cat, white, black, water  Description automatically generated" id="162" name="Google Shape;162;p8"/>
          <p:cNvPicPr preferRelativeResize="0"/>
          <p:nvPr/>
        </p:nvPicPr>
        <p:blipFill rotWithShape="1">
          <a:blip r:embed="rId4">
            <a:alphaModFix/>
          </a:blip>
          <a:srcRect b="0" l="0" r="0" t="0"/>
          <a:stretch/>
        </p:blipFill>
        <p:spPr>
          <a:xfrm>
            <a:off x="15663505" y="4169620"/>
            <a:ext cx="4971686" cy="1795727"/>
          </a:xfrm>
          <a:prstGeom prst="rect">
            <a:avLst/>
          </a:prstGeom>
          <a:noFill/>
          <a:ln>
            <a:noFill/>
          </a:ln>
        </p:spPr>
      </p:pic>
      <p:sp>
        <p:nvSpPr>
          <p:cNvPr id="163" name="Google Shape;163;p8"/>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Challenges</a:t>
            </a:r>
            <a:endParaRPr b="1" i="0" sz="8000" u="none" cap="none" strike="noStrike">
              <a:solidFill>
                <a:schemeClr val="accent6"/>
              </a:solidFill>
              <a:latin typeface="Arial"/>
              <a:ea typeface="Arial"/>
              <a:cs typeface="Arial"/>
              <a:sym typeface="Arial"/>
            </a:endParaRPr>
          </a:p>
        </p:txBody>
      </p:sp>
      <p:sp>
        <p:nvSpPr>
          <p:cNvPr id="164" name="Google Shape;164;p8"/>
          <p:cNvSpPr/>
          <p:nvPr/>
        </p:nvSpPr>
        <p:spPr>
          <a:xfrm>
            <a:off x="3372684" y="4359329"/>
            <a:ext cx="15564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8"/>
          <p:cNvSpPr/>
          <p:nvPr/>
        </p:nvSpPr>
        <p:spPr>
          <a:xfrm>
            <a:off x="4929055" y="4359329"/>
            <a:ext cx="15564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8"/>
          <p:cNvSpPr/>
          <p:nvPr/>
        </p:nvSpPr>
        <p:spPr>
          <a:xfrm>
            <a:off x="6439363" y="4359328"/>
            <a:ext cx="12219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8"/>
          <p:cNvSpPr/>
          <p:nvPr/>
        </p:nvSpPr>
        <p:spPr>
          <a:xfrm>
            <a:off x="7687281" y="4373277"/>
            <a:ext cx="14403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8"/>
          <p:cNvSpPr/>
          <p:nvPr/>
        </p:nvSpPr>
        <p:spPr>
          <a:xfrm>
            <a:off x="15610506" y="3967862"/>
            <a:ext cx="1224000" cy="18681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8"/>
          <p:cNvSpPr/>
          <p:nvPr/>
        </p:nvSpPr>
        <p:spPr>
          <a:xfrm>
            <a:off x="16887367" y="4301932"/>
            <a:ext cx="4113000" cy="1663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 name="Google Shape;170;p8"/>
          <p:cNvSpPr txBox="1"/>
          <p:nvPr/>
        </p:nvSpPr>
        <p:spPr>
          <a:xfrm>
            <a:off x="1873522" y="7297850"/>
            <a:ext cx="20232900" cy="393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1" lang="en-US" sz="6000" u="none" cap="none" strike="noStrike">
                <a:solidFill>
                  <a:srgbClr val="FF0000"/>
                </a:solidFill>
                <a:latin typeface="Montserrat"/>
                <a:ea typeface="Montserrat"/>
                <a:cs typeface="Montserrat"/>
                <a:sym typeface="Montserrat"/>
              </a:rPr>
              <a:t>Bounding box looks for gaps in the words</a:t>
            </a:r>
            <a:endParaRPr b="0" i="1" sz="6000" u="none" cap="none" strike="noStrike">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9"/>
          <p:cNvSpPr txBox="1"/>
          <p:nvPr/>
        </p:nvSpPr>
        <p:spPr>
          <a:xfrm>
            <a:off x="807220" y="-28375"/>
            <a:ext cx="23580000" cy="223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125"/>
              <a:buFont typeface="Montserrat"/>
              <a:buNone/>
            </a:pPr>
            <a:r>
              <a:rPr b="1" i="0" lang="en-US" sz="8000" u="none" cap="none" strike="noStrike">
                <a:solidFill>
                  <a:schemeClr val="accent6"/>
                </a:solidFill>
                <a:latin typeface="Montserrat"/>
                <a:ea typeface="Montserrat"/>
                <a:cs typeface="Montserrat"/>
                <a:sym typeface="Montserrat"/>
              </a:rPr>
              <a:t>Simple Approach-2</a:t>
            </a:r>
            <a:endParaRPr b="1" i="0" sz="8000" u="none" cap="none" strike="noStrike">
              <a:solidFill>
                <a:schemeClr val="accent6"/>
              </a:solidFill>
              <a:latin typeface="Arial"/>
              <a:ea typeface="Arial"/>
              <a:cs typeface="Arial"/>
              <a:sym typeface="Arial"/>
            </a:endParaRPr>
          </a:p>
        </p:txBody>
      </p:sp>
      <p:pic>
        <p:nvPicPr>
          <p:cNvPr id="176" name="Google Shape;176;p9"/>
          <p:cNvPicPr preferRelativeResize="0"/>
          <p:nvPr/>
        </p:nvPicPr>
        <p:blipFill rotWithShape="1">
          <a:blip r:embed="rId3">
            <a:alphaModFix/>
          </a:blip>
          <a:srcRect b="0" l="0" r="0" t="0"/>
          <a:stretch/>
        </p:blipFill>
        <p:spPr>
          <a:xfrm>
            <a:off x="650325" y="2860500"/>
            <a:ext cx="2740026" cy="2055024"/>
          </a:xfrm>
          <a:prstGeom prst="rect">
            <a:avLst/>
          </a:prstGeom>
          <a:noFill/>
          <a:ln>
            <a:noFill/>
          </a:ln>
        </p:spPr>
      </p:pic>
      <p:pic>
        <p:nvPicPr>
          <p:cNvPr descr="A close up of an animal  Description automatically generated" id="177" name="Google Shape;177;p9"/>
          <p:cNvPicPr preferRelativeResize="0"/>
          <p:nvPr/>
        </p:nvPicPr>
        <p:blipFill rotWithShape="1">
          <a:blip r:embed="rId4">
            <a:alphaModFix/>
          </a:blip>
          <a:srcRect b="0" l="0" r="0" t="0"/>
          <a:stretch/>
        </p:blipFill>
        <p:spPr>
          <a:xfrm>
            <a:off x="414754" y="5067923"/>
            <a:ext cx="2975604" cy="2231701"/>
          </a:xfrm>
          <a:prstGeom prst="rect">
            <a:avLst/>
          </a:prstGeom>
          <a:noFill/>
          <a:ln>
            <a:noFill/>
          </a:ln>
        </p:spPr>
      </p:pic>
      <p:pic>
        <p:nvPicPr>
          <p:cNvPr id="178" name="Google Shape;178;p9"/>
          <p:cNvPicPr preferRelativeResize="0"/>
          <p:nvPr/>
        </p:nvPicPr>
        <p:blipFill rotWithShape="1">
          <a:blip r:embed="rId5">
            <a:alphaModFix/>
          </a:blip>
          <a:srcRect b="0" l="0" r="0" t="0"/>
          <a:stretch/>
        </p:blipFill>
        <p:spPr>
          <a:xfrm>
            <a:off x="320200" y="7147225"/>
            <a:ext cx="3400275" cy="2550199"/>
          </a:xfrm>
          <a:prstGeom prst="rect">
            <a:avLst/>
          </a:prstGeom>
          <a:noFill/>
          <a:ln>
            <a:noFill/>
          </a:ln>
        </p:spPr>
      </p:pic>
      <p:pic>
        <p:nvPicPr>
          <p:cNvPr id="179" name="Google Shape;179;p9"/>
          <p:cNvPicPr preferRelativeResize="0"/>
          <p:nvPr/>
        </p:nvPicPr>
        <p:blipFill rotWithShape="1">
          <a:blip r:embed="rId6">
            <a:alphaModFix/>
          </a:blip>
          <a:srcRect b="0" l="0" r="0" t="0"/>
          <a:stretch/>
        </p:blipFill>
        <p:spPr>
          <a:xfrm>
            <a:off x="993463" y="9990450"/>
            <a:ext cx="2510949" cy="1883225"/>
          </a:xfrm>
          <a:prstGeom prst="rect">
            <a:avLst/>
          </a:prstGeom>
          <a:noFill/>
          <a:ln>
            <a:noFill/>
          </a:ln>
        </p:spPr>
      </p:pic>
      <p:cxnSp>
        <p:nvCxnSpPr>
          <p:cNvPr id="180" name="Google Shape;180;p9"/>
          <p:cNvCxnSpPr>
            <a:stCxn id="181" idx="3"/>
          </p:cNvCxnSpPr>
          <p:nvPr/>
        </p:nvCxnSpPr>
        <p:spPr>
          <a:xfrm flipH="1" rot="10800000">
            <a:off x="3046775" y="7388650"/>
            <a:ext cx="1555200" cy="18000"/>
          </a:xfrm>
          <a:prstGeom prst="straightConnector1">
            <a:avLst/>
          </a:prstGeom>
          <a:noFill/>
          <a:ln cap="flat" cmpd="sng" w="38100">
            <a:solidFill>
              <a:schemeClr val="dk2"/>
            </a:solidFill>
            <a:prstDash val="solid"/>
            <a:round/>
            <a:headEnd len="sm" w="sm" type="none"/>
            <a:tailEnd len="med" w="med" type="triangle"/>
          </a:ln>
        </p:spPr>
      </p:cxnSp>
      <p:sp>
        <p:nvSpPr>
          <p:cNvPr id="181" name="Google Shape;181;p9"/>
          <p:cNvSpPr/>
          <p:nvPr/>
        </p:nvSpPr>
        <p:spPr>
          <a:xfrm>
            <a:off x="755975" y="2939650"/>
            <a:ext cx="2290800" cy="89340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
          <p:cNvSpPr/>
          <p:nvPr/>
        </p:nvSpPr>
        <p:spPr>
          <a:xfrm>
            <a:off x="4632875" y="5326975"/>
            <a:ext cx="4041600" cy="4046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CNN with Tensorflow</a:t>
            </a:r>
            <a:endParaRPr b="0" i="0" sz="3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2 layers</a:t>
            </a:r>
            <a:endParaRPr b="0" i="0" sz="3600" u="none" cap="none" strike="noStrike">
              <a:solidFill>
                <a:srgbClr val="000000"/>
              </a:solidFill>
              <a:latin typeface="Arial"/>
              <a:ea typeface="Arial"/>
              <a:cs typeface="Arial"/>
              <a:sym typeface="Arial"/>
            </a:endParaRPr>
          </a:p>
        </p:txBody>
      </p:sp>
      <p:pic>
        <p:nvPicPr>
          <p:cNvPr id="183" name="Google Shape;183;p9"/>
          <p:cNvPicPr preferRelativeResize="0"/>
          <p:nvPr/>
        </p:nvPicPr>
        <p:blipFill rotWithShape="1">
          <a:blip r:embed="rId7">
            <a:alphaModFix/>
          </a:blip>
          <a:srcRect b="0" l="0" r="0" t="0"/>
          <a:stretch/>
        </p:blipFill>
        <p:spPr>
          <a:xfrm>
            <a:off x="10340781" y="6641804"/>
            <a:ext cx="5389832" cy="1214610"/>
          </a:xfrm>
          <a:prstGeom prst="rect">
            <a:avLst/>
          </a:prstGeom>
          <a:noFill/>
          <a:ln>
            <a:noFill/>
          </a:ln>
        </p:spPr>
      </p:pic>
      <p:sp>
        <p:nvSpPr>
          <p:cNvPr id="184" name="Google Shape;184;p9"/>
          <p:cNvSpPr/>
          <p:nvPr/>
        </p:nvSpPr>
        <p:spPr>
          <a:xfrm>
            <a:off x="10272684" y="6641804"/>
            <a:ext cx="15564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 name="Google Shape;185;p9"/>
          <p:cNvSpPr/>
          <p:nvPr/>
        </p:nvSpPr>
        <p:spPr>
          <a:xfrm>
            <a:off x="11829055" y="6641804"/>
            <a:ext cx="15564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 name="Google Shape;186;p9"/>
          <p:cNvSpPr/>
          <p:nvPr/>
        </p:nvSpPr>
        <p:spPr>
          <a:xfrm>
            <a:off x="13339363" y="6641803"/>
            <a:ext cx="12219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 name="Google Shape;187;p9"/>
          <p:cNvSpPr/>
          <p:nvPr/>
        </p:nvSpPr>
        <p:spPr>
          <a:xfrm>
            <a:off x="14587281" y="6655752"/>
            <a:ext cx="1440300" cy="1402500"/>
          </a:xfrm>
          <a:prstGeom prst="rect">
            <a:avLst/>
          </a:prstGeom>
          <a:noFill/>
          <a:ln cap="flat" cmpd="sng" w="5715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 name="Google Shape;188;p9"/>
          <p:cNvCxnSpPr/>
          <p:nvPr/>
        </p:nvCxnSpPr>
        <p:spPr>
          <a:xfrm flipH="1" rot="10800000">
            <a:off x="8719175" y="7240113"/>
            <a:ext cx="1555200" cy="18000"/>
          </a:xfrm>
          <a:prstGeom prst="straightConnector1">
            <a:avLst/>
          </a:prstGeom>
          <a:noFill/>
          <a:ln cap="flat" cmpd="sng" w="38100">
            <a:solidFill>
              <a:schemeClr val="dk2"/>
            </a:solidFill>
            <a:prstDash val="solid"/>
            <a:round/>
            <a:headEnd len="sm" w="sm" type="none"/>
            <a:tailEnd len="med" w="med" type="triangle"/>
          </a:ln>
        </p:spPr>
      </p:cxnSp>
      <p:sp>
        <p:nvSpPr>
          <p:cNvPr id="189" name="Google Shape;189;p9"/>
          <p:cNvSpPr txBox="1"/>
          <p:nvPr/>
        </p:nvSpPr>
        <p:spPr>
          <a:xfrm>
            <a:off x="17625527" y="4683325"/>
            <a:ext cx="1440300" cy="53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[‘V’]</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[‘E’]</a:t>
            </a:r>
            <a:endParaRPr b="0" i="0" sz="4400" u="none" cap="none" strike="noStrike">
              <a:solidFill>
                <a:srgbClr val="000000"/>
              </a:solidFill>
              <a:latin typeface="Arial"/>
              <a:ea typeface="Arial"/>
              <a:cs typeface="Arial"/>
              <a:sym typeface="Arial"/>
            </a:endParaRPr>
          </a:p>
        </p:txBody>
      </p:sp>
      <p:sp>
        <p:nvSpPr>
          <p:cNvPr id="190" name="Google Shape;190;p9"/>
          <p:cNvSpPr txBox="1"/>
          <p:nvPr/>
        </p:nvSpPr>
        <p:spPr>
          <a:xfrm>
            <a:off x="20330325" y="6739800"/>
            <a:ext cx="3599700" cy="121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FF00FF"/>
                </a:solidFill>
                <a:latin typeface="Arial"/>
                <a:ea typeface="Arial"/>
                <a:cs typeface="Arial"/>
                <a:sym typeface="Arial"/>
              </a:rPr>
              <a:t>[‘MOVE’]</a:t>
            </a:r>
            <a:endParaRPr b="0" i="0" sz="6000" u="none" cap="none" strike="noStrike">
              <a:solidFill>
                <a:srgbClr val="FF00FF"/>
              </a:solidFill>
              <a:latin typeface="Arial"/>
              <a:ea typeface="Arial"/>
              <a:cs typeface="Arial"/>
              <a:sym typeface="Arial"/>
            </a:endParaRPr>
          </a:p>
        </p:txBody>
      </p:sp>
      <p:cxnSp>
        <p:nvCxnSpPr>
          <p:cNvPr id="191" name="Google Shape;191;p9"/>
          <p:cNvCxnSpPr/>
          <p:nvPr/>
        </p:nvCxnSpPr>
        <p:spPr>
          <a:xfrm flipH="1" rot="10800000">
            <a:off x="16053575" y="7347988"/>
            <a:ext cx="1555200" cy="18000"/>
          </a:xfrm>
          <a:prstGeom prst="straightConnector1">
            <a:avLst/>
          </a:prstGeom>
          <a:noFill/>
          <a:ln cap="flat" cmpd="sng" w="38100">
            <a:solidFill>
              <a:schemeClr val="dk2"/>
            </a:solidFill>
            <a:prstDash val="solid"/>
            <a:round/>
            <a:headEnd len="sm" w="sm" type="none"/>
            <a:tailEnd len="med" w="med" type="triangle"/>
          </a:ln>
        </p:spPr>
      </p:cxnSp>
      <p:cxnSp>
        <p:nvCxnSpPr>
          <p:cNvPr id="192" name="Google Shape;192;p9"/>
          <p:cNvCxnSpPr/>
          <p:nvPr/>
        </p:nvCxnSpPr>
        <p:spPr>
          <a:xfrm flipH="1" rot="10800000">
            <a:off x="18796775" y="7347988"/>
            <a:ext cx="1555200" cy="18000"/>
          </a:xfrm>
          <a:prstGeom prst="straightConnector1">
            <a:avLst/>
          </a:prstGeom>
          <a:noFill/>
          <a:ln cap="flat" cmpd="sng" w="38100">
            <a:solidFill>
              <a:schemeClr val="dk2"/>
            </a:solidFill>
            <a:prstDash val="solid"/>
            <a:round/>
            <a:headEnd len="sm" w="sm" type="none"/>
            <a:tailEnd len="med" w="med" type="triangle"/>
          </a:ln>
        </p:spPr>
      </p:cxnSp>
      <p:sp>
        <p:nvSpPr>
          <p:cNvPr id="193" name="Google Shape;193;p9"/>
          <p:cNvSpPr/>
          <p:nvPr/>
        </p:nvSpPr>
        <p:spPr>
          <a:xfrm>
            <a:off x="5508275" y="9697425"/>
            <a:ext cx="2290800" cy="75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57% accuracy</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